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6" r:id="rId3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pitchFamily="32" charset="0"/>
        <a:cs typeface="Lucida Sans Unicode" pitchFamily="32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pitchFamily="32" charset="0"/>
        <a:cs typeface="Lucida Sans Unicode" pitchFamily="32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pitchFamily="32" charset="0"/>
        <a:cs typeface="Lucida Sans Unicode" pitchFamily="32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pitchFamily="32" charset="0"/>
        <a:cs typeface="Lucida Sans Unicode" pitchFamily="32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pitchFamily="32" charset="0"/>
        <a:cs typeface="Lucida Sans Unicode" pitchFamily="32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2" charset="0"/>
        <a:cs typeface="Lucida Sans Unicode" pitchFamily="32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2" charset="0"/>
        <a:cs typeface="Lucida Sans Unicode" pitchFamily="32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2" charset="0"/>
        <a:cs typeface="Lucida Sans Unicode" pitchFamily="32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2" charset="0"/>
        <a:cs typeface="Lucida Sans Unicode" pitchFamily="3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44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3862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801" name="Rectangle 8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71513"/>
            <a:ext cx="4564063" cy="344328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20CD9B55-157D-4263-8666-2DABC3097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228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7CB3D080-4D18-484E-81CF-26584C65FA2B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48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3482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EBDBF923-22A0-4735-8CCC-8E3CE894CB20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440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403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C8E12946-C2A1-406E-84BC-9C1D1701264A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450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506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FDDE3694-3226-4543-9F25-1EF315FEA2AF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460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42D7A654-0CA0-49B6-A2C1-6A72AFBE0861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471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710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4F899866-8219-4DDF-A5AD-B4B321310099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481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5C342453-3805-4754-B85A-5D4A528AB920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491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DAA5115C-6D8B-4B5D-823F-DA6801933FD2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01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018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5DEE4611-5704-466D-A555-103A68C26DAD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12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</p:spPr>
      </p:sp>
      <p:sp>
        <p:nvSpPr>
          <p:cNvPr id="5120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799D82A2-9797-4D2D-BF5B-68A8A4481500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22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</p:spPr>
      </p:sp>
      <p:sp>
        <p:nvSpPr>
          <p:cNvPr id="5222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77B3B06F-8AB4-4B46-9789-9ABCF1FBE982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32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</p:spPr>
      </p:sp>
      <p:sp>
        <p:nvSpPr>
          <p:cNvPr id="5325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F7703719-0FAE-4630-8CB6-8404EDBD52F5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58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23B45BB7-3ABD-4670-AB17-29229B16E137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20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</p:spPr>
      </p:sp>
      <p:sp>
        <p:nvSpPr>
          <p:cNvPr id="5427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A1E1F0E1-DB28-411D-AEEC-22360E3E780A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21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52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</p:spPr>
      </p:sp>
      <p:sp>
        <p:nvSpPr>
          <p:cNvPr id="5530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57A68C44-026F-4C3A-8F20-BC05BE7AFD23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22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63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</p:spPr>
      </p:sp>
      <p:sp>
        <p:nvSpPr>
          <p:cNvPr id="5632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8664240B-510E-43ED-8D39-8C32CA808F63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23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73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734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5C70E354-4225-47E1-BE3F-190952A1F843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24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83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837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mtClean="0"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71F88B3-5015-449E-8E43-3656948CC240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24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1057F1E4-0234-49FF-8014-EC1DD561974D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25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93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939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F2F7FDFD-A2A0-483A-A506-435B0345605C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26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604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</p:spPr>
      </p:sp>
      <p:sp>
        <p:nvSpPr>
          <p:cNvPr id="6042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D5A5006D-B9DD-40B5-9482-B1AADCF195B3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27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614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144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FE2892F9-3FF2-4995-8A37-F0D911C92168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28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624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</p:spPr>
      </p:sp>
      <p:sp>
        <p:nvSpPr>
          <p:cNvPr id="6246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mtClean="0"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DE4E35A7-8A54-4FC7-851A-283D5D0D190A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29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634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349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D27ABE47-2329-4EE5-8CD0-8392473FEDF9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68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3686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4313924E-0019-48C2-A498-789F678AF831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30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645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451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90CF1ED3-7C91-4A95-83A9-AF9457A189F2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31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655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554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DEC33207-1DC1-4501-AC25-1832E1559F33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78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98791E07-5490-4EFE-8E41-120E75459175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89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3891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DF23D8BD-1C7C-44A6-8683-57F52F4AE1BF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99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3994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5074B57C-0B8F-46A7-9586-84CFE4951A6C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409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72401ACA-A0B2-4BAC-BEC7-FCB67C111DDE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419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198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457BEBC9-85FF-47DE-BDDC-7F94C09F8859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430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301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39890-5DCD-40FC-93C7-3B37F260A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8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42D46-6CFF-4AA6-B2F7-D9718EF55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01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4225" cy="59896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896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0A17F-B46D-49C9-9C0A-836D833B5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0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41BB2-3E9A-4CAC-AA09-910B6D970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88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B67B2-BAFD-47B8-8C12-01D856008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76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8B638-C379-4601-84AF-6E004C045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09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E81FF-857B-481B-860D-74672368B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86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81EB7-B07D-4818-B8D0-2C8436777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46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EB537-C84E-46C2-B99F-308E0A0FC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78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20C7E-BC5C-4AB4-81DD-028141AC9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1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76EEB-9FCA-4A1C-8A02-3D106B82F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53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75E76"/>
            </a:gs>
            <a:gs pos="50000">
              <a:srgbClr val="99CCFF"/>
            </a:gs>
            <a:gs pos="100000">
              <a:srgbClr val="475E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166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5663" cy="46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DC11DCFB-2B87-4258-81F4-BFF965A0F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Lucida Sans Unicode" pitchFamily="32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pitchFamily="32" charset="0"/>
          <a:cs typeface="Lucida Sans Unicode" pitchFamily="32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pitchFamily="32" charset="0"/>
          <a:cs typeface="Lucida Sans Unicode" pitchFamily="32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pitchFamily="32" charset="0"/>
          <a:cs typeface="Lucida Sans Unicode" pitchFamily="32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pitchFamily="32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pitchFamily="32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pitchFamily="32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Lucida Sans Unicode" pitchFamily="32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Lucida Sans Unicode" pitchFamily="32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Lucida Sans Unicode" pitchFamily="32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Lucida Sans Unicode" pitchFamily="32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Lucida Sans Unicode" pitchFamily="32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сведения, сервисы, а также инструментарий ЭБС </a:t>
            </a:r>
            <a:r>
              <a:rPr lang="en-US" altLang="ru-RU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ZNANIUM.COM</a:t>
            </a: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4932363" y="4437063"/>
            <a:ext cx="345598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en-US" altLang="ru-RU" sz="2000">
              <a:solidFill>
                <a:srgbClr val="000000"/>
              </a:solidFill>
            </a:endParaRP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9796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395288" y="188913"/>
            <a:ext cx="822960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440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Подписка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9796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493125" cy="53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9" name="Oval 4"/>
          <p:cNvSpPr>
            <a:spLocks noChangeArrowheads="1"/>
          </p:cNvSpPr>
          <p:nvPr/>
        </p:nvSpPr>
        <p:spPr bwMode="auto">
          <a:xfrm flipV="1">
            <a:off x="611188" y="2924175"/>
            <a:ext cx="720725" cy="144463"/>
          </a:xfrm>
          <a:prstGeom prst="ellipse">
            <a:avLst/>
          </a:prstGeom>
          <a:noFill/>
          <a:ln w="25560">
            <a:solidFill>
              <a:srgbClr val="26267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НАВИГАЦИЯ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9796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13787" cy="644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19475" y="188913"/>
            <a:ext cx="2849563" cy="1001712"/>
            <a:chOff x="2154" y="119"/>
            <a:chExt cx="1795" cy="631"/>
          </a:xfrm>
        </p:grpSpPr>
        <p:pic>
          <p:nvPicPr>
            <p:cNvPr id="1333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19"/>
              <a:ext cx="1796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37" name="Text Box 4"/>
            <p:cNvSpPr txBox="1">
              <a:spLocks noChangeArrowheads="1"/>
            </p:cNvSpPr>
            <p:nvPr/>
          </p:nvSpPr>
          <p:spPr bwMode="auto">
            <a:xfrm>
              <a:off x="2193" y="196"/>
              <a:ext cx="1723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</a:rPr>
                <a:t>Основные навигационные разделы</a:t>
              </a:r>
            </a:p>
          </p:txBody>
        </p:sp>
      </p:grpSp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2265363" y="692150"/>
            <a:ext cx="1168400" cy="433388"/>
          </a:xfrm>
          <a:prstGeom prst="line">
            <a:avLst/>
          </a:prstGeom>
          <a:noFill/>
          <a:ln w="38160">
            <a:solidFill>
              <a:srgbClr val="4A7EB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V="1">
            <a:off x="6218238" y="688975"/>
            <a:ext cx="514350" cy="63500"/>
          </a:xfrm>
          <a:prstGeom prst="line">
            <a:avLst/>
          </a:prstGeom>
          <a:noFill/>
          <a:ln w="38160">
            <a:solidFill>
              <a:srgbClr val="4A7EB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6732588" y="549275"/>
            <a:ext cx="1081087" cy="236538"/>
          </a:xfrm>
          <a:prstGeom prst="ellipse">
            <a:avLst/>
          </a:prstGeom>
          <a:noFill/>
          <a:ln w="25560">
            <a:solidFill>
              <a:srgbClr val="26267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755650" y="1125538"/>
            <a:ext cx="1584325" cy="287337"/>
          </a:xfrm>
          <a:prstGeom prst="ellipse">
            <a:avLst/>
          </a:prstGeom>
          <a:noFill/>
          <a:ln w="25560">
            <a:solidFill>
              <a:srgbClr val="26267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068638" y="4311650"/>
            <a:ext cx="2995612" cy="1003300"/>
            <a:chOff x="1933" y="2716"/>
            <a:chExt cx="1887" cy="632"/>
          </a:xfrm>
        </p:grpSpPr>
        <p:pic>
          <p:nvPicPr>
            <p:cNvPr id="1333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3" y="2716"/>
              <a:ext cx="1888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35" name="Text Box 11"/>
            <p:cNvSpPr txBox="1">
              <a:spLocks noChangeArrowheads="1"/>
            </p:cNvSpPr>
            <p:nvPr/>
          </p:nvSpPr>
          <p:spPr bwMode="auto">
            <a:xfrm>
              <a:off x="1973" y="2795"/>
              <a:ext cx="1813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</a:rPr>
                <a:t>Здесь можно увидеть состав издательских коллекций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348413" y="4330700"/>
            <a:ext cx="3063875" cy="1685925"/>
            <a:chOff x="3999" y="2728"/>
            <a:chExt cx="1930" cy="1062"/>
          </a:xfrm>
        </p:grpSpPr>
        <p:pic>
          <p:nvPicPr>
            <p:cNvPr id="13332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9" y="2728"/>
              <a:ext cx="1931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33" name="Text Box 14"/>
            <p:cNvSpPr txBox="1">
              <a:spLocks noChangeArrowheads="1"/>
            </p:cNvSpPr>
            <p:nvPr/>
          </p:nvSpPr>
          <p:spPr bwMode="auto">
            <a:xfrm>
              <a:off x="4036" y="2750"/>
              <a:ext cx="1859" cy="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</a:rPr>
                <a:t>Рекомендательные списки литературы, составленные преподавателями-пользователями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068638" y="5391150"/>
            <a:ext cx="2995612" cy="1003300"/>
            <a:chOff x="1933" y="3396"/>
            <a:chExt cx="1887" cy="632"/>
          </a:xfrm>
        </p:grpSpPr>
        <p:pic>
          <p:nvPicPr>
            <p:cNvPr id="13330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3" y="3396"/>
              <a:ext cx="1888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31" name="Text Box 17"/>
            <p:cNvSpPr txBox="1">
              <a:spLocks noChangeArrowheads="1"/>
            </p:cNvSpPr>
            <p:nvPr/>
          </p:nvSpPr>
          <p:spPr bwMode="auto">
            <a:xfrm>
              <a:off x="1973" y="3475"/>
              <a:ext cx="1813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</a:rPr>
                <a:t>Экспорт метаданных подписки в </a:t>
              </a:r>
              <a:r>
                <a:rPr lang="en-US" altLang="ru-RU">
                  <a:solidFill>
                    <a:srgbClr val="FFFFFF"/>
                  </a:solidFill>
                </a:rPr>
                <a:t>RUSMARC</a:t>
              </a:r>
            </a:p>
          </p:txBody>
        </p:sp>
      </p:grpSp>
      <p:sp>
        <p:nvSpPr>
          <p:cNvPr id="17426" name="Line 18"/>
          <p:cNvSpPr>
            <a:spLocks noChangeShapeType="1"/>
          </p:cNvSpPr>
          <p:nvPr/>
        </p:nvSpPr>
        <p:spPr bwMode="auto">
          <a:xfrm flipH="1">
            <a:off x="2697163" y="5805488"/>
            <a:ext cx="369887" cy="431800"/>
          </a:xfrm>
          <a:prstGeom prst="line">
            <a:avLst/>
          </a:prstGeom>
          <a:noFill/>
          <a:ln w="38160">
            <a:solidFill>
              <a:srgbClr val="4A7EB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 flipV="1">
            <a:off x="1473200" y="2489200"/>
            <a:ext cx="1666875" cy="1884363"/>
          </a:xfrm>
          <a:prstGeom prst="line">
            <a:avLst/>
          </a:prstGeom>
          <a:noFill/>
          <a:ln w="38160">
            <a:solidFill>
              <a:srgbClr val="4A7EB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6384925" y="3178175"/>
            <a:ext cx="2849563" cy="900113"/>
            <a:chOff x="4022" y="2002"/>
            <a:chExt cx="1795" cy="567"/>
          </a:xfrm>
        </p:grpSpPr>
        <p:pic>
          <p:nvPicPr>
            <p:cNvPr id="13328" name="Picture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2" y="2002"/>
              <a:ext cx="1796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9" name="Text Box 22"/>
            <p:cNvSpPr txBox="1">
              <a:spLocks noChangeArrowheads="1"/>
            </p:cNvSpPr>
            <p:nvPr/>
          </p:nvSpPr>
          <p:spPr bwMode="auto">
            <a:xfrm>
              <a:off x="4059" y="2024"/>
              <a:ext cx="1723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</a:rPr>
                <a:t>Локальная коллекция вуза</a:t>
              </a:r>
            </a:p>
          </p:txBody>
        </p:sp>
      </p:grpSp>
      <p:sp>
        <p:nvSpPr>
          <p:cNvPr id="17431" name="Line 23"/>
          <p:cNvSpPr>
            <a:spLocks noChangeShapeType="1"/>
          </p:cNvSpPr>
          <p:nvPr/>
        </p:nvSpPr>
        <p:spPr bwMode="auto">
          <a:xfrm flipH="1" flipV="1">
            <a:off x="1400175" y="1481138"/>
            <a:ext cx="6419850" cy="1739900"/>
          </a:xfrm>
          <a:prstGeom prst="line">
            <a:avLst/>
          </a:prstGeom>
          <a:noFill/>
          <a:ln w="38160">
            <a:solidFill>
              <a:srgbClr val="4A7EB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H="1" flipV="1">
            <a:off x="1255713" y="2849563"/>
            <a:ext cx="5124450" cy="1524000"/>
          </a:xfrm>
          <a:prstGeom prst="line">
            <a:avLst/>
          </a:prstGeom>
          <a:noFill/>
          <a:ln w="38160">
            <a:solidFill>
              <a:srgbClr val="4A7EB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2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2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1" dur="2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48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2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2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1" dur="2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8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" dur="2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2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1" dur="2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8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88" dur="1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9" dur="2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" dur="2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1" dur="2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0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08" dur="2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  <p:bldP spid="17415" grpId="0" animBg="1"/>
      <p:bldP spid="17416" grpId="0" animBg="1"/>
      <p:bldP spid="17426" grpId="0" animBg="1"/>
      <p:bldP spid="17426" grpId="1" animBg="1"/>
      <p:bldP spid="17427" grpId="0" animBg="1"/>
      <p:bldP spid="17427" grpId="1" animBg="1"/>
      <p:bldP spid="17431" grpId="0" animBg="1"/>
      <p:bldP spid="17431" grpId="1" animBg="1"/>
      <p:bldP spid="17432" grpId="0" animBg="1"/>
      <p:bldP spid="1743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Инструменты чтения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9796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8543925" cy="3822700"/>
          </a:xfrm>
          <a:prstGeom prst="rect">
            <a:avLst/>
          </a:prstGeom>
          <a:noFill/>
          <a:ln w="9360">
            <a:solidFill>
              <a:srgbClr val="26267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9796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395288" y="250190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Сервисы для библиотеки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9796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328025" cy="5543550"/>
          </a:xfrm>
          <a:prstGeom prst="rect">
            <a:avLst/>
          </a:prstGeom>
          <a:noFill/>
          <a:ln w="9360">
            <a:solidFill>
              <a:srgbClr val="26267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20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Система администрирования абонента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1763713" y="1125538"/>
            <a:ext cx="2087562" cy="360362"/>
          </a:xfrm>
          <a:prstGeom prst="ellipse">
            <a:avLst/>
          </a:prstGeom>
          <a:noFill/>
          <a:ln w="25560">
            <a:solidFill>
              <a:srgbClr val="26267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9796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20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Общая сводка по пользователям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8413750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484313"/>
            <a:ext cx="8772525" cy="3168650"/>
          </a:xfrm>
          <a:prstGeom prst="rect">
            <a:avLst/>
          </a:prstGeom>
          <a:noFill/>
          <a:ln w="9360">
            <a:solidFill>
              <a:srgbClr val="26267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2735262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20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Регистрация нового пользователя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8302625" cy="3394075"/>
          </a:xfrm>
          <a:prstGeom prst="rect">
            <a:avLst/>
          </a:prstGeom>
          <a:noFill/>
          <a:ln w="9360">
            <a:solidFill>
              <a:srgbClr val="26267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5435600" y="3141663"/>
            <a:ext cx="1008063" cy="360362"/>
          </a:xfrm>
          <a:prstGeom prst="ellipse">
            <a:avLst/>
          </a:prstGeom>
          <a:noFill/>
          <a:ln w="25560">
            <a:solidFill>
              <a:srgbClr val="26267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2916238" y="4149725"/>
            <a:ext cx="2087562" cy="360363"/>
          </a:xfrm>
          <a:prstGeom prst="ellipse">
            <a:avLst/>
          </a:prstGeom>
          <a:noFill/>
          <a:ln w="25560">
            <a:solidFill>
              <a:srgbClr val="26267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9796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20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Регистрация пользователей списком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50950"/>
            <a:ext cx="8677275" cy="3257550"/>
          </a:xfrm>
          <a:prstGeom prst="rect">
            <a:avLst/>
          </a:prstGeom>
          <a:noFill/>
          <a:ln w="9360">
            <a:solidFill>
              <a:srgbClr val="26267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9796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Структура ЭБС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9796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20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Общая статистика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8361363" cy="442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964613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9796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20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Статистика по читателям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8388350" cy="3040062"/>
          </a:xfrm>
          <a:prstGeom prst="rect">
            <a:avLst/>
          </a:prstGeom>
          <a:noFill/>
          <a:ln w="9360">
            <a:solidFill>
              <a:srgbClr val="26267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9796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20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Статистика по изданиям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81100"/>
            <a:ext cx="8388350" cy="4408488"/>
          </a:xfrm>
          <a:prstGeom prst="rect">
            <a:avLst/>
          </a:prstGeom>
          <a:noFill/>
          <a:ln w="9360">
            <a:solidFill>
              <a:srgbClr val="26267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9796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КНИЖНАЯ ПОЛКА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9796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75E76"/>
            </a:gs>
            <a:gs pos="50000">
              <a:srgbClr val="99CCFF"/>
            </a:gs>
            <a:gs pos="100000">
              <a:srgbClr val="475E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0491788" cy="665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5605" name="Group 4"/>
          <p:cNvGrpSpPr>
            <a:grpSpLocks/>
          </p:cNvGrpSpPr>
          <p:nvPr/>
        </p:nvGrpSpPr>
        <p:grpSpPr bwMode="auto">
          <a:xfrm>
            <a:off x="481013" y="5175250"/>
            <a:ext cx="3071812" cy="1058863"/>
            <a:chOff x="303" y="3260"/>
            <a:chExt cx="1935" cy="667"/>
          </a:xfrm>
        </p:grpSpPr>
        <p:pic>
          <p:nvPicPr>
            <p:cNvPr id="256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" y="3260"/>
              <a:ext cx="1936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5613" name="Text Box 6"/>
            <p:cNvSpPr txBox="1">
              <a:spLocks noChangeArrowheads="1"/>
            </p:cNvSpPr>
            <p:nvPr/>
          </p:nvSpPr>
          <p:spPr bwMode="auto">
            <a:xfrm>
              <a:off x="340" y="3294"/>
              <a:ext cx="1860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</a:rPr>
                <a:t>Сервис доступен только для пользователей-преподавателей</a:t>
              </a:r>
            </a:p>
          </p:txBody>
        </p:sp>
      </p:grpSp>
      <p:sp>
        <p:nvSpPr>
          <p:cNvPr id="25606" name="Oval 7"/>
          <p:cNvSpPr>
            <a:spLocks noChangeArrowheads="1"/>
          </p:cNvSpPr>
          <p:nvPr/>
        </p:nvSpPr>
        <p:spPr bwMode="auto">
          <a:xfrm>
            <a:off x="1042988" y="4221163"/>
            <a:ext cx="1800225" cy="360362"/>
          </a:xfrm>
          <a:prstGeom prst="ellipse">
            <a:avLst/>
          </a:prstGeom>
          <a:noFill/>
          <a:ln w="25560">
            <a:solidFill>
              <a:srgbClr val="26267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pSp>
        <p:nvGrpSpPr>
          <p:cNvPr id="25607" name="Group 8"/>
          <p:cNvGrpSpPr>
            <a:grpSpLocks/>
          </p:cNvGrpSpPr>
          <p:nvPr/>
        </p:nvGrpSpPr>
        <p:grpSpPr bwMode="auto">
          <a:xfrm>
            <a:off x="5986463" y="706438"/>
            <a:ext cx="2241550" cy="779462"/>
            <a:chOff x="3771" y="445"/>
            <a:chExt cx="1412" cy="491"/>
          </a:xfrm>
        </p:grpSpPr>
        <p:pic>
          <p:nvPicPr>
            <p:cNvPr id="25610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" y="445"/>
              <a:ext cx="1413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5611" name="Text Box 10"/>
            <p:cNvSpPr txBox="1">
              <a:spLocks noChangeArrowheads="1"/>
            </p:cNvSpPr>
            <p:nvPr/>
          </p:nvSpPr>
          <p:spPr bwMode="auto">
            <a:xfrm>
              <a:off x="3833" y="482"/>
              <a:ext cx="127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</a:rPr>
                <a:t>Активна вкладка «книжная полка»</a:t>
              </a:r>
            </a:p>
          </p:txBody>
        </p:sp>
      </p:grpSp>
      <p:sp>
        <p:nvSpPr>
          <p:cNvPr id="25608" name="Line 11"/>
          <p:cNvSpPr>
            <a:spLocks noChangeShapeType="1"/>
          </p:cNvSpPr>
          <p:nvPr/>
        </p:nvSpPr>
        <p:spPr bwMode="auto">
          <a:xfrm flipV="1">
            <a:off x="1979613" y="4645025"/>
            <a:ext cx="1587" cy="592138"/>
          </a:xfrm>
          <a:prstGeom prst="line">
            <a:avLst/>
          </a:prstGeom>
          <a:noFill/>
          <a:ln w="38160">
            <a:solidFill>
              <a:srgbClr val="4A7EB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9" name="Line 12"/>
          <p:cNvSpPr>
            <a:spLocks noChangeShapeType="1"/>
          </p:cNvSpPr>
          <p:nvPr/>
        </p:nvSpPr>
        <p:spPr bwMode="auto">
          <a:xfrm flipH="1">
            <a:off x="5068888" y="1052513"/>
            <a:ext cx="1023937" cy="576262"/>
          </a:xfrm>
          <a:prstGeom prst="line">
            <a:avLst/>
          </a:prstGeom>
          <a:noFill/>
          <a:ln w="38160">
            <a:solidFill>
              <a:srgbClr val="4A7EB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01138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60325" y="2401888"/>
            <a:ext cx="3055938" cy="2392362"/>
            <a:chOff x="-38" y="1513"/>
            <a:chExt cx="1925" cy="1507"/>
          </a:xfrm>
        </p:grpSpPr>
        <p:pic>
          <p:nvPicPr>
            <p:cNvPr id="2664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" y="1513"/>
              <a:ext cx="1926" cy="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6650" name="Text Box 6"/>
            <p:cNvSpPr txBox="1">
              <a:spLocks noChangeArrowheads="1"/>
            </p:cNvSpPr>
            <p:nvPr/>
          </p:nvSpPr>
          <p:spPr bwMode="auto">
            <a:xfrm>
              <a:off x="0" y="1570"/>
              <a:ext cx="1836" cy="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</a:rPr>
                <a:t>В данном сервисе возможно преподавателю сформировать из книг ЭБС рекомендательные списки, которые будут видны всем пользователям вуза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42863" y="4754563"/>
            <a:ext cx="2849563" cy="1277937"/>
            <a:chOff x="-27" y="2995"/>
            <a:chExt cx="1795" cy="805"/>
          </a:xfrm>
        </p:grpSpPr>
        <p:pic>
          <p:nvPicPr>
            <p:cNvPr id="26647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" y="2995"/>
              <a:ext cx="1796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6648" name="Text Box 9"/>
            <p:cNvSpPr txBox="1">
              <a:spLocks noChangeArrowheads="1"/>
            </p:cNvSpPr>
            <p:nvPr/>
          </p:nvSpPr>
          <p:spPr bwMode="auto">
            <a:xfrm>
              <a:off x="17" y="3067"/>
              <a:ext cx="1677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</a:rPr>
                <a:t>1. Можно указать название списка, курс, дисциплину и пр. данные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773363" y="5297488"/>
            <a:ext cx="2789237" cy="1282700"/>
            <a:chOff x="1747" y="3337"/>
            <a:chExt cx="1757" cy="808"/>
          </a:xfrm>
        </p:grpSpPr>
        <p:pic>
          <p:nvPicPr>
            <p:cNvPr id="26645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3337"/>
              <a:ext cx="1758" cy="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6646" name="Text Box 12"/>
            <p:cNvSpPr txBox="1">
              <a:spLocks noChangeArrowheads="1"/>
            </p:cNvSpPr>
            <p:nvPr/>
          </p:nvSpPr>
          <p:spPr bwMode="auto">
            <a:xfrm>
              <a:off x="1784" y="3412"/>
              <a:ext cx="1678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</a:rPr>
                <a:t>2. Пользователи-студенты будут также видеть Ф.И.О. создателя списка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815013" y="4913313"/>
            <a:ext cx="3362325" cy="1825625"/>
            <a:chOff x="3663" y="3095"/>
            <a:chExt cx="2118" cy="1150"/>
          </a:xfrm>
        </p:grpSpPr>
        <p:pic>
          <p:nvPicPr>
            <p:cNvPr id="26643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" y="3095"/>
              <a:ext cx="2119" cy="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6644" name="Text Box 15"/>
            <p:cNvSpPr txBox="1">
              <a:spLocks noChangeArrowheads="1"/>
            </p:cNvSpPr>
            <p:nvPr/>
          </p:nvSpPr>
          <p:spPr bwMode="auto">
            <a:xfrm>
              <a:off x="3703" y="3159"/>
              <a:ext cx="2040" cy="1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</a:rPr>
                <a:t>3. В любой момент можно изменить список: добавить или убрать книги, удалить весь список!Редактирование доступно только создателю списка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846388" y="-6350"/>
            <a:ext cx="2917825" cy="2100263"/>
            <a:chOff x="1793" y="-4"/>
            <a:chExt cx="1838" cy="1323"/>
          </a:xfrm>
        </p:grpSpPr>
        <p:pic>
          <p:nvPicPr>
            <p:cNvPr id="26641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" y="-4"/>
              <a:ext cx="1839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6642" name="Text Box 18"/>
            <p:cNvSpPr txBox="1">
              <a:spLocks noChangeArrowheads="1"/>
            </p:cNvSpPr>
            <p:nvPr/>
          </p:nvSpPr>
          <p:spPr bwMode="auto">
            <a:xfrm>
              <a:off x="1831" y="88"/>
              <a:ext cx="1768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</a:rPr>
                <a:t>Если поставить в этом поле маркер, то список увидят все пользователи. А если значок не ставить, то список будет виден только его создателю</a:t>
              </a:r>
            </a:p>
          </p:txBody>
        </p:sp>
      </p:grpSp>
      <p:cxnSp>
        <p:nvCxnSpPr>
          <p:cNvPr id="30739" name="AutoShape 19"/>
          <p:cNvCxnSpPr>
            <a:cxnSpLocks noChangeShapeType="1"/>
          </p:cNvCxnSpPr>
          <p:nvPr/>
        </p:nvCxnSpPr>
        <p:spPr bwMode="auto">
          <a:xfrm flipH="1" flipV="1">
            <a:off x="6907213" y="3905250"/>
            <a:ext cx="611187" cy="1008063"/>
          </a:xfrm>
          <a:prstGeom prst="straightConnector1">
            <a:avLst/>
          </a:prstGeom>
          <a:noFill/>
          <a:ln w="38160">
            <a:solidFill>
              <a:srgbClr val="4A7EB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0" name="AutoShape 20"/>
          <p:cNvCxnSpPr>
            <a:cxnSpLocks noChangeShapeType="1"/>
          </p:cNvCxnSpPr>
          <p:nvPr/>
        </p:nvCxnSpPr>
        <p:spPr bwMode="auto">
          <a:xfrm flipV="1">
            <a:off x="7518400" y="4121150"/>
            <a:ext cx="255588" cy="792163"/>
          </a:xfrm>
          <a:prstGeom prst="straightConnector1">
            <a:avLst/>
          </a:prstGeom>
          <a:noFill/>
          <a:ln w="38160">
            <a:solidFill>
              <a:srgbClr val="4A7EB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1" name="AutoShape 21"/>
          <p:cNvCxnSpPr>
            <a:cxnSpLocks noChangeShapeType="1"/>
          </p:cNvCxnSpPr>
          <p:nvPr/>
        </p:nvCxnSpPr>
        <p:spPr bwMode="auto">
          <a:xfrm flipV="1">
            <a:off x="7518400" y="3905250"/>
            <a:ext cx="941388" cy="1008063"/>
          </a:xfrm>
          <a:prstGeom prst="straightConnector1">
            <a:avLst/>
          </a:prstGeom>
          <a:noFill/>
          <a:ln w="38160">
            <a:solidFill>
              <a:srgbClr val="4A7EB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2" name="AutoShape 22"/>
          <p:cNvCxnSpPr>
            <a:cxnSpLocks noChangeShapeType="1"/>
          </p:cNvCxnSpPr>
          <p:nvPr/>
        </p:nvCxnSpPr>
        <p:spPr bwMode="auto">
          <a:xfrm flipV="1">
            <a:off x="4165600" y="3905250"/>
            <a:ext cx="1042988" cy="1511300"/>
          </a:xfrm>
          <a:prstGeom prst="straightConnector1">
            <a:avLst/>
          </a:prstGeom>
          <a:noFill/>
          <a:ln w="38160">
            <a:solidFill>
              <a:srgbClr val="4A7EB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3" name="AutoShape 23"/>
          <p:cNvCxnSpPr>
            <a:cxnSpLocks noChangeShapeType="1"/>
          </p:cNvCxnSpPr>
          <p:nvPr/>
        </p:nvCxnSpPr>
        <p:spPr bwMode="auto">
          <a:xfrm flipV="1">
            <a:off x="2700338" y="4005263"/>
            <a:ext cx="1223962" cy="792162"/>
          </a:xfrm>
          <a:prstGeom prst="straightConnector1">
            <a:avLst/>
          </a:prstGeom>
          <a:noFill/>
          <a:ln w="38160">
            <a:solidFill>
              <a:srgbClr val="4A7EB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4356100" y="1989138"/>
            <a:ext cx="1728788" cy="1655762"/>
          </a:xfrm>
          <a:prstGeom prst="line">
            <a:avLst/>
          </a:prstGeom>
          <a:noFill/>
          <a:ln w="38160">
            <a:solidFill>
              <a:srgbClr val="4A7EB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6640" name="Picture 2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9796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2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2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8" dur="2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2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2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1" dur="2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48" dur="2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1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6" dur="2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2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2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1" dur="2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78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81" dur="2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84" dur="2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5" dur="2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2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7" dur="20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20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Сервис копирования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320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система отправки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8785225" cy="2824162"/>
          </a:xfrm>
          <a:prstGeom prst="rect">
            <a:avLst/>
          </a:prstGeom>
          <a:noFill/>
          <a:ln w="9360">
            <a:solidFill>
              <a:srgbClr val="26267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9796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Состав ЭБС </a:t>
            </a:r>
            <a:br>
              <a:rPr lang="ru-RU" altLang="ru-RU" sz="3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3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Нормативы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9796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2565400"/>
            <a:ext cx="2139950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99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20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ЭБС </a:t>
            </a:r>
            <a:r>
              <a:rPr lang="en-US" altLang="ru-RU" sz="220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ZNANIUM.COM</a:t>
            </a:r>
            <a:r>
              <a:rPr lang="ru-RU" altLang="ru-RU" sz="220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ОБЛАДАЕТ ШИРОКИМ КАЧЕСТВЕННЫМ СОСТАВОМ КОНТЕНТА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16208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00213"/>
            <a:ext cx="19050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205038"/>
            <a:ext cx="1905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565400"/>
            <a:ext cx="1905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924175"/>
            <a:ext cx="199707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565400"/>
            <a:ext cx="21653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205038"/>
            <a:ext cx="1903413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21399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473450"/>
            <a:ext cx="22431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709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9796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1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5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39" dur="3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43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3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3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0" presetClass="path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84 0.23699 C -0.26458 0.23884 -0.26302 0.24185 -0.26042 0.2437 C -0.25261 0.24948 -0.24306 0.25225 -0.2342 0.25387 C -0.2283 0.2548 -0.2184 0.24994 -0.2125 0.2474 C -0.20695 0.24902 -0.20052 0.24786 -0.19462 0.24647 C -0.1849 0.24786 -0.17483 0.24416 -0.16545 0.24023 C -0.15313 0.23815 -0.14011 0.23399 -0.12917 0.22797 C -0.12222 0.22728 -0.11597 0.22497 -0.10972 0.22381 C -0.1033 0.22243 -0.09722 0.22589 -0.0908 0.22451 C -0.08507 0.22705 -0.08542 0.22821 -0.07899 0.22404 C -0.04358 0.19954 -0.00851 0.1748 0.02708 0.14982 C 0.03194 0.14312 0.0368 0.13688 0.04236 0.1304 C 0.04531 0.12416 0.05017 0.12023 0.05312 0.11422 C 0.05625 0.10821 0.05955 0.10058 0.06267 0.09387 C 0.06424 0.09087 0.06528 0.08717 0.06649 0.08416 C 0.06858 0.08023 0.07135 0.07191 0.07118 0.07237 C 0.07153 0.06867 0.07361 0.06543 0.07378 0.06173 C 0.07413 0.05179 0.06684 0.043 0.06701 0.03306 C 0.06667 0.00231 0.06962 0.03977 0.06701 0.01202 C 0.06632 0.0104 0.06614 0.00717 0.06632 0.0074 C 0.06302 -0.0037 0.05955 -0.01272 0.05833 -0.02405 C 0.05139 -0.04023 0.04635 -0.05781 0.03802 -0.07237 C 0.03646 -0.07607 0.03194 -0.07515 0.02864 -0.07653 C 0.01215 -0.0837 0.00816 -0.08347 -0.00781 -0.0726">
                                      <p:cBhvr additive="repl">
                                        <p:cTn id="49" dur="2000" fill="hold"/>
                                        <p:tgtEl>
                                          <p:spTgt spid="3379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9796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179388" y="6308725"/>
            <a:ext cx="5256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>
                <a:solidFill>
                  <a:srgbClr val="000000"/>
                </a:solidFill>
                <a:cs typeface="Times New Roman" pitchFamily="16" charset="0"/>
              </a:rPr>
              <a:t>Кэбс = </a:t>
            </a:r>
            <a:r>
              <a:rPr lang="en-US" altLang="ru-RU">
                <a:solidFill>
                  <a:srgbClr val="000000"/>
                </a:solidFill>
                <a:cs typeface="Times New Roman" pitchFamily="16" charset="0"/>
              </a:rPr>
              <a:t>4</a:t>
            </a:r>
            <a:r>
              <a:rPr lang="ru-RU" altLang="ru-RU">
                <a:solidFill>
                  <a:srgbClr val="000000"/>
                </a:solidFill>
                <a:cs typeface="Times New Roman" pitchFamily="16" charset="0"/>
              </a:rPr>
              <a:t>/ 6 * 100 =  6</a:t>
            </a:r>
            <a:r>
              <a:rPr lang="en-US" altLang="ru-RU">
                <a:solidFill>
                  <a:srgbClr val="000000"/>
                </a:solidFill>
                <a:cs typeface="Times New Roman" pitchFamily="16" charset="0"/>
              </a:rPr>
              <a:t>6</a:t>
            </a:r>
            <a:r>
              <a:rPr lang="ru-RU" altLang="ru-RU">
                <a:solidFill>
                  <a:srgbClr val="000000"/>
                </a:solidFill>
                <a:cs typeface="Times New Roman" pitchFamily="16" charset="0"/>
              </a:rPr>
              <a:t>,5 балл</a:t>
            </a:r>
          </a:p>
        </p:txBody>
      </p:sp>
      <p:graphicFrame>
        <p:nvGraphicFramePr>
          <p:cNvPr id="34819" name="Group 3"/>
          <p:cNvGraphicFramePr>
            <a:graphicFrameLocks noGrp="1"/>
          </p:cNvGraphicFramePr>
          <p:nvPr/>
        </p:nvGraphicFramePr>
        <p:xfrm>
          <a:off x="539750" y="541338"/>
          <a:ext cx="8137525" cy="5708650"/>
        </p:xfrm>
        <a:graphic>
          <a:graphicData uri="http://schemas.openxmlformats.org/drawingml/2006/table">
            <a:tbl>
              <a:tblPr/>
              <a:tblGrid>
                <a:gridCol w="504825"/>
                <a:gridCol w="3354388"/>
                <a:gridCol w="1616075"/>
                <a:gridCol w="1204912"/>
                <a:gridCol w="1457325"/>
              </a:tblGrid>
              <a:tr h="59306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cs typeface="Lucida Sans Unicode" pitchFamily="32" charset="0"/>
                      </a:endParaRPr>
                    </a:p>
                  </a:txBody>
                  <a:tcPr marL="90000" marR="90000" marT="107294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Содержательные характеристики электронно-библиотечной системы</a:t>
                      </a:r>
                    </a:p>
                  </a:txBody>
                  <a:tcPr marL="90000" marR="90000" marT="69489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Мин. значение</a:t>
                      </a:r>
                    </a:p>
                  </a:txBody>
                  <a:tcPr marL="90000" marR="90000" marT="69489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Значение для ЭБС </a:t>
                      </a:r>
                    </a:p>
                  </a:txBody>
                  <a:tcPr marL="90000" marR="90000" marT="69489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Коэффициент</a:t>
                      </a:r>
                    </a:p>
                  </a:txBody>
                  <a:tcPr marL="90000" marR="90000" marT="69489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60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</a:t>
                      </a:r>
                    </a:p>
                  </a:txBody>
                  <a:tcPr marL="90000" marR="90000" marT="69489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Количество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учебников и учебных пособий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, изданных за последние 10 лет (для дисциплин гуманитарного, социального и экономического цикла – за последние 5 лет)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2009-2013</a:t>
                      </a:r>
                    </a:p>
                  </a:txBody>
                  <a:tcPr marL="90000" marR="90000" marT="69489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Не менее 2,5 тыс. изданий</a:t>
                      </a:r>
                    </a:p>
                  </a:txBody>
                  <a:tcPr marL="90000" marR="90000" marT="69489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3000 шт.</a:t>
                      </a:r>
                    </a:p>
                  </a:txBody>
                  <a:tcPr marL="90000" marR="90000" marT="69489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0,25</a:t>
                      </a:r>
                    </a:p>
                  </a:txBody>
                  <a:tcPr marL="90000" marR="90000" marT="69489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73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2</a:t>
                      </a:r>
                    </a:p>
                  </a:txBody>
                  <a:tcPr marL="90000" marR="90000" marT="69489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Количество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научных монографий</a:t>
                      </a:r>
                    </a:p>
                  </a:txBody>
                  <a:tcPr marL="90000" marR="90000" marT="69489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Не менее 500 изданий</a:t>
                      </a:r>
                    </a:p>
                  </a:txBody>
                  <a:tcPr marL="90000" marR="90000" marT="69489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84</a:t>
                      </a:r>
                    </a:p>
                  </a:txBody>
                  <a:tcPr marL="90000" marR="90000" marT="69489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</a:t>
                      </a:r>
                    </a:p>
                  </a:txBody>
                  <a:tcPr marL="90000" marR="90000" marT="69489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36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3</a:t>
                      </a:r>
                    </a:p>
                  </a:txBody>
                  <a:tcPr marL="90000" marR="90000" marT="69489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Количество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журналов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из Перечня российских рецензируемых научных журналов, в которых должны быть опубликованы основные научные результаты диссертаций на соискание ученых степеней доктора и кандидата наук, утвержденного Высшей аттестационной комиссией Министерство образования и науки России</a:t>
                      </a:r>
                    </a:p>
                  </a:txBody>
                  <a:tcPr marL="90000" marR="90000" marT="69489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Не менее 50</a:t>
                      </a:r>
                    </a:p>
                  </a:txBody>
                  <a:tcPr marL="90000" marR="90000" marT="69489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53</a:t>
                      </a:r>
                    </a:p>
                  </a:txBody>
                  <a:tcPr marL="90000" marR="90000" marT="69489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0,25</a:t>
                      </a:r>
                    </a:p>
                  </a:txBody>
                  <a:tcPr marL="90000" marR="90000" marT="69489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401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4</a:t>
                      </a:r>
                    </a:p>
                  </a:txBody>
                  <a:tcPr marL="90000" marR="90000" marT="69489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Количество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учебников и учебных пособий по основным областям знаний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(базовым разделам ОКСО – укрупненным группам специальностей УГС)</a:t>
                      </a:r>
                    </a:p>
                  </a:txBody>
                  <a:tcPr marL="90000" marR="90000" marT="69489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Не менее 20 изданий по каждой из не менее чем 20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 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% УГС ОКСО</a:t>
                      </a:r>
                    </a:p>
                  </a:txBody>
                  <a:tcPr marL="90000" marR="90000" marT="69489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Более 50 изданий по  20 % УГС ОКСО</a:t>
                      </a:r>
                    </a:p>
                  </a:txBody>
                  <a:tcPr marL="90000" marR="90000" marT="69489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</a:t>
                      </a:r>
                    </a:p>
                  </a:txBody>
                  <a:tcPr marL="90000" marR="90000" marT="69489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401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5</a:t>
                      </a:r>
                    </a:p>
                  </a:txBody>
                  <a:tcPr marL="90000" marR="90000" marT="69489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Количество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представленных в электронно-библиотечной системе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издательств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, выпускающих издания, используемые в образовательном процессе</a:t>
                      </a:r>
                    </a:p>
                  </a:txBody>
                  <a:tcPr marL="90000" marR="90000" marT="69489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Не менее 25</a:t>
                      </a:r>
                    </a:p>
                  </a:txBody>
                  <a:tcPr marL="90000" marR="90000" marT="69489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200</a:t>
                      </a:r>
                    </a:p>
                  </a:txBody>
                  <a:tcPr marL="90000" marR="90000" marT="69489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</a:t>
                      </a:r>
                    </a:p>
                  </a:txBody>
                  <a:tcPr marL="90000" marR="90000" marT="69489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8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6</a:t>
                      </a:r>
                    </a:p>
                  </a:txBody>
                  <a:tcPr marL="90000" marR="90000" marT="69489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Общее число изданий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, включенных в электронно-библиотечную систему</a:t>
                      </a:r>
                    </a:p>
                  </a:txBody>
                  <a:tcPr marL="90000" marR="90000" marT="69489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Не менее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5,0 тыс.</a:t>
                      </a:r>
                    </a:p>
                  </a:txBody>
                  <a:tcPr marL="90000" marR="90000" marT="69489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10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тыс.</a:t>
                      </a:r>
                    </a:p>
                  </a:txBody>
                  <a:tcPr marL="90000" marR="90000" marT="69489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0,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5</a:t>
                      </a:r>
                    </a:p>
                  </a:txBody>
                  <a:tcPr marL="90000" marR="90000" marT="69489" marB="468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20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Основная страница ЭБС </a:t>
            </a:r>
            <a:r>
              <a:rPr lang="en-US" altLang="ru-RU" sz="320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ZNANIUM</a:t>
            </a:r>
          </a:p>
        </p:txBody>
      </p:sp>
      <p:grpSp>
        <p:nvGrpSpPr>
          <p:cNvPr id="4099" name="Group 2"/>
          <p:cNvGrpSpPr>
            <a:grpSpLocks/>
          </p:cNvGrpSpPr>
          <p:nvPr/>
        </p:nvGrpSpPr>
        <p:grpSpPr bwMode="auto">
          <a:xfrm>
            <a:off x="0" y="1257300"/>
            <a:ext cx="9142413" cy="5626100"/>
            <a:chOff x="0" y="792"/>
            <a:chExt cx="5759" cy="3544"/>
          </a:xfrm>
        </p:grpSpPr>
        <p:pic>
          <p:nvPicPr>
            <p:cNvPr id="410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92"/>
              <a:ext cx="5760" cy="3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102" name="Text Box 4"/>
            <p:cNvSpPr txBox="1">
              <a:spLocks noChangeArrowheads="1"/>
            </p:cNvSpPr>
            <p:nvPr/>
          </p:nvSpPr>
          <p:spPr bwMode="auto">
            <a:xfrm>
              <a:off x="0" y="792"/>
              <a:ext cx="5760" cy="3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9796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0" y="115888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20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Издательства, поддержавшие проект ЭБС </a:t>
            </a:r>
            <a:r>
              <a:rPr lang="en-US" altLang="ru-RU" sz="220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ZNANIUM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877888"/>
            <a:ext cx="9169400" cy="598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9796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>
            <a:lvl1pPr marL="341313" indent="-334963"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endParaRPr lang="ru-RU" altLang="ru-RU" sz="320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endParaRPr lang="ru-RU" altLang="ru-RU" sz="320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900"/>
              </a:spcBef>
              <a:buClrTx/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Спасибо за внимание!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29876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20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КАТАЛОГ ЭБС </a:t>
            </a:r>
            <a:r>
              <a:rPr lang="en-US" altLang="ru-RU" sz="320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ZNANIUM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9796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25538"/>
            <a:ext cx="7196137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ИНФОРМАЦИЯ об ЭБС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9796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20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Количественные и качественные характеристики ЭБС</a:t>
            </a:r>
          </a:p>
        </p:txBody>
      </p:sp>
      <p:grpSp>
        <p:nvGrpSpPr>
          <p:cNvPr id="7171" name="Group 2"/>
          <p:cNvGrpSpPr>
            <a:grpSpLocks/>
          </p:cNvGrpSpPr>
          <p:nvPr/>
        </p:nvGrpSpPr>
        <p:grpSpPr bwMode="auto">
          <a:xfrm>
            <a:off x="0" y="1257300"/>
            <a:ext cx="9142413" cy="5626100"/>
            <a:chOff x="0" y="792"/>
            <a:chExt cx="5759" cy="3544"/>
          </a:xfrm>
        </p:grpSpPr>
        <p:pic>
          <p:nvPicPr>
            <p:cNvPr id="718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92"/>
              <a:ext cx="5760" cy="3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181" name="Text Box 4"/>
            <p:cNvSpPr txBox="1">
              <a:spLocks noChangeArrowheads="1"/>
            </p:cNvSpPr>
            <p:nvPr/>
          </p:nvSpPr>
          <p:spPr bwMode="auto">
            <a:xfrm>
              <a:off x="0" y="792"/>
              <a:ext cx="5760" cy="3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9796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151313" y="1304925"/>
            <a:ext cx="2778125" cy="1187450"/>
            <a:chOff x="2615" y="822"/>
            <a:chExt cx="1750" cy="748"/>
          </a:xfrm>
        </p:grpSpPr>
        <p:pic>
          <p:nvPicPr>
            <p:cNvPr id="7178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5" y="822"/>
              <a:ext cx="1751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179" name="Text Box 8"/>
            <p:cNvSpPr txBox="1">
              <a:spLocks noChangeArrowheads="1"/>
            </p:cNvSpPr>
            <p:nvPr/>
          </p:nvSpPr>
          <p:spPr bwMode="auto">
            <a:xfrm>
              <a:off x="2653" y="845"/>
              <a:ext cx="1678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</a:rPr>
                <a:t>ИНФОРМАЦИЯ об ЭБС</a:t>
              </a:r>
            </a:p>
          </p:txBody>
        </p:sp>
      </p:grpSp>
      <p:sp>
        <p:nvSpPr>
          <p:cNvPr id="8201" name="Line 9"/>
          <p:cNvSpPr>
            <a:spLocks noChangeShapeType="1"/>
          </p:cNvSpPr>
          <p:nvPr/>
        </p:nvSpPr>
        <p:spPr bwMode="auto">
          <a:xfrm flipH="1" flipV="1">
            <a:off x="2403475" y="1765300"/>
            <a:ext cx="1816100" cy="592138"/>
          </a:xfrm>
          <a:prstGeom prst="line">
            <a:avLst/>
          </a:prstGeom>
          <a:noFill/>
          <a:ln w="38160">
            <a:solidFill>
              <a:srgbClr val="4A7EB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1827213" y="2349500"/>
            <a:ext cx="2392362" cy="1366838"/>
          </a:xfrm>
          <a:prstGeom prst="line">
            <a:avLst/>
          </a:prstGeom>
          <a:noFill/>
          <a:ln w="38160">
            <a:solidFill>
              <a:srgbClr val="4A7EB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971550" y="3573463"/>
            <a:ext cx="863600" cy="287337"/>
          </a:xfrm>
          <a:prstGeom prst="ellipse">
            <a:avLst/>
          </a:prstGeom>
          <a:noFill/>
          <a:ln w="25560">
            <a:solidFill>
              <a:srgbClr val="26267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1692275" y="1628775"/>
            <a:ext cx="719138" cy="215900"/>
          </a:xfrm>
          <a:prstGeom prst="ellipse">
            <a:avLst/>
          </a:prstGeom>
          <a:noFill/>
          <a:ln w="25560">
            <a:solidFill>
              <a:srgbClr val="26267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nimBg="1"/>
      <p:bldP spid="8202" grpId="0" animBg="1"/>
      <p:bldP spid="8203" grpId="0" animBg="1"/>
      <p:bldP spid="82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23850" y="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20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Соответствие нормативным документам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95375"/>
            <a:ext cx="6697663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9796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7164388" y="908050"/>
            <a:ext cx="1979612" cy="1081088"/>
          </a:xfrm>
          <a:custGeom>
            <a:avLst/>
            <a:gdLst>
              <a:gd name="T0" fmla="*/ 1977962 w 43200"/>
              <a:gd name="T1" fmla="*/ 540544 h 43200"/>
              <a:gd name="T2" fmla="*/ 989806 w 43200"/>
              <a:gd name="T3" fmla="*/ 1079937 h 43200"/>
              <a:gd name="T4" fmla="*/ 6140 w 43200"/>
              <a:gd name="T5" fmla="*/ 540544 h 43200"/>
              <a:gd name="T6" fmla="*/ 989806 w 43200"/>
              <a:gd name="T7" fmla="*/ 61812 h 43200"/>
              <a:gd name="T8" fmla="*/ 5954 w 43200"/>
              <a:gd name="T9" fmla="*/ 6524 h 43200"/>
              <a:gd name="T10" fmla="*/ 34174 w 43200"/>
              <a:gd name="T11" fmla="*/ 34674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BBE0E3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СКАЧАТЬ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H="1">
            <a:off x="4779963" y="1773238"/>
            <a:ext cx="2608262" cy="1943100"/>
          </a:xfrm>
          <a:prstGeom prst="line">
            <a:avLst/>
          </a:prstGeom>
          <a:noFill/>
          <a:ln w="38160">
            <a:solidFill>
              <a:srgbClr val="4A7EB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5643563" y="1989138"/>
            <a:ext cx="2249487" cy="2519362"/>
          </a:xfrm>
          <a:prstGeom prst="line">
            <a:avLst/>
          </a:prstGeom>
          <a:noFill/>
          <a:ln w="38160">
            <a:solidFill>
              <a:srgbClr val="4A7EB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>
            <a:off x="4564063" y="1916113"/>
            <a:ext cx="3040062" cy="2881312"/>
          </a:xfrm>
          <a:prstGeom prst="line">
            <a:avLst/>
          </a:prstGeom>
          <a:noFill/>
          <a:ln w="38160">
            <a:solidFill>
              <a:srgbClr val="4A7EB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5500688" y="1844675"/>
            <a:ext cx="3111500" cy="3455988"/>
          </a:xfrm>
          <a:prstGeom prst="line">
            <a:avLst/>
          </a:prstGeom>
          <a:noFill/>
          <a:ln w="38160">
            <a:solidFill>
              <a:srgbClr val="4A7EB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6940550" y="1844675"/>
            <a:ext cx="1743075" cy="3816350"/>
          </a:xfrm>
          <a:prstGeom prst="line">
            <a:avLst/>
          </a:prstGeom>
          <a:noFill/>
          <a:ln w="38160">
            <a:solidFill>
              <a:srgbClr val="4A7EB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7300913" y="1844675"/>
            <a:ext cx="1455737" cy="4752975"/>
          </a:xfrm>
          <a:prstGeom prst="line">
            <a:avLst/>
          </a:prstGeom>
          <a:noFill/>
          <a:ln w="38160">
            <a:solidFill>
              <a:srgbClr val="4A7EB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4" name="Oval 11"/>
          <p:cNvSpPr>
            <a:spLocks noChangeArrowheads="1"/>
          </p:cNvSpPr>
          <p:nvPr/>
        </p:nvSpPr>
        <p:spPr bwMode="auto">
          <a:xfrm>
            <a:off x="1403350" y="2852738"/>
            <a:ext cx="647700" cy="144462"/>
          </a:xfrm>
          <a:prstGeom prst="ellipse">
            <a:avLst/>
          </a:prstGeom>
          <a:noFill/>
          <a:ln w="25560">
            <a:solidFill>
              <a:srgbClr val="26267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9223" grpId="0" animBg="1"/>
      <p:bldP spid="9224" grpId="0" animBg="1"/>
      <p:bldP spid="9225" grpId="0" animBg="1"/>
      <p:bldP spid="92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95288" y="188913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60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Общая информация</a:t>
            </a:r>
          </a:p>
        </p:txBody>
      </p:sp>
      <p:grpSp>
        <p:nvGrpSpPr>
          <p:cNvPr id="9219" name="Group 2"/>
          <p:cNvGrpSpPr>
            <a:grpSpLocks/>
          </p:cNvGrpSpPr>
          <p:nvPr/>
        </p:nvGrpSpPr>
        <p:grpSpPr bwMode="auto">
          <a:xfrm>
            <a:off x="179388" y="1811338"/>
            <a:ext cx="8872537" cy="4424362"/>
            <a:chOff x="113" y="1141"/>
            <a:chExt cx="5589" cy="2787"/>
          </a:xfrm>
        </p:grpSpPr>
        <p:pic>
          <p:nvPicPr>
            <p:cNvPr id="922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141"/>
              <a:ext cx="5590" cy="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223" name="Text Box 4"/>
            <p:cNvSpPr txBox="1">
              <a:spLocks noChangeArrowheads="1"/>
            </p:cNvSpPr>
            <p:nvPr/>
          </p:nvSpPr>
          <p:spPr bwMode="auto">
            <a:xfrm>
              <a:off x="113" y="1141"/>
              <a:ext cx="5590" cy="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9220" name="Oval 5"/>
          <p:cNvSpPr>
            <a:spLocks noChangeArrowheads="1"/>
          </p:cNvSpPr>
          <p:nvPr/>
        </p:nvSpPr>
        <p:spPr bwMode="auto">
          <a:xfrm>
            <a:off x="1692275" y="2133600"/>
            <a:ext cx="863600" cy="287338"/>
          </a:xfrm>
          <a:prstGeom prst="ellipse">
            <a:avLst/>
          </a:prstGeom>
          <a:noFill/>
          <a:ln w="25560">
            <a:solidFill>
              <a:srgbClr val="26267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9796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395288" y="-484188"/>
            <a:ext cx="8229600" cy="1920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4400">
                <a:solidFill>
                  <a:srgbClr val="000000"/>
                </a:solidFill>
              </a:rPr>
              <a:t/>
            </a:r>
            <a:br>
              <a:rPr lang="ru-RU" altLang="ru-RU" sz="4400">
                <a:solidFill>
                  <a:srgbClr val="000000"/>
                </a:solidFill>
              </a:rPr>
            </a:br>
            <a:r>
              <a:rPr lang="ru-RU" altLang="ru-RU" sz="400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Варианты подключения </a:t>
            </a:r>
            <a:r>
              <a:rPr lang="ru-RU" altLang="ru-RU" sz="360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altLang="ru-RU" sz="360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altLang="ru-RU" sz="3600">
              <a:solidFill>
                <a:srgbClr val="DFDEF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9796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96975"/>
            <a:ext cx="894397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5" name="Oval 4"/>
          <p:cNvSpPr>
            <a:spLocks noChangeArrowheads="1"/>
          </p:cNvSpPr>
          <p:nvPr/>
        </p:nvSpPr>
        <p:spPr bwMode="auto">
          <a:xfrm flipV="1">
            <a:off x="179388" y="3789363"/>
            <a:ext cx="2016125" cy="215900"/>
          </a:xfrm>
          <a:prstGeom prst="ellipse">
            <a:avLst/>
          </a:prstGeom>
          <a:noFill/>
          <a:ln w="25560">
            <a:solidFill>
              <a:srgbClr val="26267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2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431</Words>
  <Application>Microsoft Office PowerPoint</Application>
  <PresentationFormat>Экран (4:3)</PresentationFormat>
  <Paragraphs>111</Paragraphs>
  <Slides>31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Lucida Sans Unicode</vt:lpstr>
      <vt:lpstr>Times New Roman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 электронных ресурсов в контексте стратегии развития вуза</dc:title>
  <dc:creator>berberov_pa</dc:creator>
  <cp:lastModifiedBy>Admin</cp:lastModifiedBy>
  <cp:revision>65</cp:revision>
  <cp:lastPrinted>1601-01-01T00:00:00Z</cp:lastPrinted>
  <dcterms:created xsi:type="dcterms:W3CDTF">2012-09-26T06:13:32Z</dcterms:created>
  <dcterms:modified xsi:type="dcterms:W3CDTF">2014-04-30T07:56:31Z</dcterms:modified>
</cp:coreProperties>
</file>