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68" r:id="rId2"/>
    <p:sldId id="257" r:id="rId3"/>
    <p:sldId id="258" r:id="rId4"/>
    <p:sldId id="260" r:id="rId5"/>
    <p:sldId id="259" r:id="rId6"/>
    <p:sldId id="261" r:id="rId7"/>
    <p:sldId id="262" r:id="rId8"/>
    <p:sldId id="263" r:id="rId9"/>
    <p:sldId id="264" r:id="rId10"/>
    <p:sldId id="266" r:id="rId11"/>
    <p:sldId id="265" r:id="rId12"/>
    <p:sldId id="267" r:id="rId13"/>
    <p:sldId id="269"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53" autoAdjust="0"/>
  </p:normalViewPr>
  <p:slideViewPr>
    <p:cSldViewPr>
      <p:cViewPr varScale="1">
        <p:scale>
          <a:sx n="66" d="100"/>
          <a:sy n="66" d="100"/>
        </p:scale>
        <p:origin x="-162"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F3545526-DA0C-480B-B32E-90E6B35757BD}" type="datetimeFigureOut">
              <a:rPr lang="ru-RU" smtClean="0"/>
              <a:pPr/>
              <a:t>11.01.2012</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C2058336-1C76-43A8-ABB5-9C90AA54CD6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F3545526-DA0C-480B-B32E-90E6B35757BD}" type="datetimeFigureOut">
              <a:rPr lang="ru-RU" smtClean="0"/>
              <a:pPr/>
              <a:t>11.01.2012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2058336-1C76-43A8-ABB5-9C90AA54CD6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F3545526-DA0C-480B-B32E-90E6B35757BD}" type="datetimeFigureOut">
              <a:rPr lang="ru-RU" smtClean="0"/>
              <a:pPr/>
              <a:t>11.01.2012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2058336-1C76-43A8-ABB5-9C90AA54CD6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F3545526-DA0C-480B-B32E-90E6B35757BD}" type="datetimeFigureOut">
              <a:rPr lang="ru-RU" smtClean="0"/>
              <a:pPr/>
              <a:t>11.01.2012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2058336-1C76-43A8-ABB5-9C90AA54CD6D}"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F3545526-DA0C-480B-B32E-90E6B35757BD}" type="datetimeFigureOut">
              <a:rPr lang="ru-RU" smtClean="0"/>
              <a:pPr/>
              <a:t>11.01.2012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2058336-1C76-43A8-ABB5-9C90AA54CD6D}"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F3545526-DA0C-480B-B32E-90E6B35757BD}" type="datetimeFigureOut">
              <a:rPr lang="ru-RU" smtClean="0"/>
              <a:pPr/>
              <a:t>11.01.2012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C2058336-1C76-43A8-ABB5-9C90AA54CD6D}"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F3545526-DA0C-480B-B32E-90E6B35757BD}" type="datetimeFigureOut">
              <a:rPr lang="ru-RU" smtClean="0"/>
              <a:pPr/>
              <a:t>11.01.2012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C2058336-1C76-43A8-ABB5-9C90AA54CD6D}"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F3545526-DA0C-480B-B32E-90E6B35757BD}" type="datetimeFigureOut">
              <a:rPr lang="ru-RU" smtClean="0"/>
              <a:pPr/>
              <a:t>11.01.2012</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C2058336-1C76-43A8-ABB5-9C90AA54CD6D}"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F3545526-DA0C-480B-B32E-90E6B35757BD}" type="datetimeFigureOut">
              <a:rPr lang="ru-RU" smtClean="0"/>
              <a:pPr/>
              <a:t>11.01.2012</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C2058336-1C76-43A8-ABB5-9C90AA54CD6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F3545526-DA0C-480B-B32E-90E6B35757BD}" type="datetimeFigureOut">
              <a:rPr lang="ru-RU" smtClean="0"/>
              <a:pPr/>
              <a:t>11.01.2012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C2058336-1C76-43A8-ABB5-9C90AA54CD6D}"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F3545526-DA0C-480B-B32E-90E6B35757BD}" type="datetimeFigureOut">
              <a:rPr lang="ru-RU" smtClean="0"/>
              <a:pPr/>
              <a:t>11.01.2012</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C2058336-1C76-43A8-ABB5-9C90AA54CD6D}"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16000"/>
          </a:blip>
          <a:srcRect/>
          <a:tile tx="0" ty="0" sx="100000" sy="100000" flip="none" algn="tl"/>
        </a:blipFill>
        <a:effectLst/>
      </p:bgPr>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3545526-DA0C-480B-B32E-90E6B35757BD}" type="datetimeFigureOut">
              <a:rPr lang="ru-RU" smtClean="0"/>
              <a:pPr/>
              <a:t>11.01.2012</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2058336-1C76-43A8-ABB5-9C90AA54CD6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www.wciom.ru/" TargetMode="External"/><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gif"/></Relationships>
</file>

<file path=ppt/slides/_rels/slide11.xml.rels><?xml version="1.0" encoding="UTF-8" standalone="yes"?>
<Relationships xmlns="http://schemas.openxmlformats.org/package/2006/relationships"><Relationship Id="rId3" Type="http://schemas.openxmlformats.org/officeDocument/2006/relationships/image" Target="../media/image15.gif"/><Relationship Id="rId7" Type="http://schemas.openxmlformats.org/officeDocument/2006/relationships/image" Target="../media/image17.png"/><Relationship Id="rId2" Type="http://schemas.openxmlformats.org/officeDocument/2006/relationships/hyperlink" Target="http://www.socionet.ru/" TargetMode="Externa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6.gif"/><Relationship Id="rId4" Type="http://schemas.openxmlformats.org/officeDocument/2006/relationships/hyperlink" Target="http://repec.org/"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gif"/><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cstate="print"/>
          <a:srcRect l="24829" t="14123" r="25061" b="76705"/>
          <a:stretch>
            <a:fillRect/>
          </a:stretch>
        </p:blipFill>
        <p:spPr bwMode="auto">
          <a:xfrm>
            <a:off x="2571736" y="428604"/>
            <a:ext cx="4286280" cy="1500198"/>
          </a:xfrm>
          <a:prstGeom prst="rect">
            <a:avLst/>
          </a:prstGeom>
          <a:ln>
            <a:noFill/>
          </a:ln>
          <a:effectLst>
            <a:outerShdw blurRad="292100" dist="139700" dir="2700000" algn="tl" rotWithShape="0">
              <a:srgbClr val="333333">
                <a:alpha val="65000"/>
              </a:srgbClr>
            </a:outerShdw>
          </a:effectLst>
        </p:spPr>
      </p:pic>
      <p:sp>
        <p:nvSpPr>
          <p:cNvPr id="3" name="Прямоугольник 2"/>
          <p:cNvSpPr/>
          <p:nvPr/>
        </p:nvSpPr>
        <p:spPr>
          <a:xfrm>
            <a:off x="642910" y="2071678"/>
            <a:ext cx="7858180" cy="5785071"/>
          </a:xfrm>
          <a:prstGeom prst="rect">
            <a:avLst/>
          </a:prstGeom>
        </p:spPr>
        <p:txBody>
          <a:bodyPr wrap="square">
            <a:spAutoFit/>
          </a:bodyPr>
          <a:lstStyle/>
          <a:p>
            <a:pPr algn="ctr"/>
            <a:r>
              <a:rPr lang="ru-RU" sz="4400" b="1" dirty="0" smtClean="0">
                <a:solidFill>
                  <a:srgbClr val="FF0000"/>
                </a:solidFill>
                <a:latin typeface="Monotype Corsiva" pitchFamily="66" charset="0"/>
              </a:rPr>
              <a:t>Университетская информационная система РОССИЯ </a:t>
            </a:r>
          </a:p>
          <a:p>
            <a:pPr algn="ctr"/>
            <a:r>
              <a:rPr lang="ru-RU" sz="4000" b="1" dirty="0" smtClean="0">
                <a:solidFill>
                  <a:schemeClr val="accent4">
                    <a:lumMod val="75000"/>
                  </a:schemeClr>
                </a:solidFill>
                <a:latin typeface="Monotype Corsiva" pitchFamily="66" charset="0"/>
              </a:rPr>
              <a:t>(УИС РОССИЯ) </a:t>
            </a:r>
          </a:p>
          <a:p>
            <a:pPr algn="ctr"/>
            <a:endParaRPr lang="ru-RU" sz="4000" b="1" dirty="0" smtClean="0">
              <a:solidFill>
                <a:schemeClr val="accent4">
                  <a:lumMod val="75000"/>
                </a:schemeClr>
              </a:solidFill>
              <a:latin typeface="Monotype Corsiva" pitchFamily="66" charset="0"/>
            </a:endParaRPr>
          </a:p>
          <a:p>
            <a:pPr algn="ctr"/>
            <a:r>
              <a:rPr lang="ru-RU" sz="4000" b="1" u="sng" dirty="0" smtClean="0">
                <a:solidFill>
                  <a:srgbClr val="FF0000"/>
                </a:solidFill>
                <a:latin typeface="Monotype Corsiva" pitchFamily="66" charset="0"/>
              </a:rPr>
              <a:t>Режим доступа:</a:t>
            </a:r>
          </a:p>
          <a:p>
            <a:pPr algn="ctr"/>
            <a:r>
              <a:rPr lang="en-US" sz="2800" b="1" dirty="0" smtClean="0">
                <a:solidFill>
                  <a:srgbClr val="002060"/>
                </a:solidFill>
                <a:latin typeface="Arial" pitchFamily="34" charset="0"/>
                <a:cs typeface="Arial" pitchFamily="34" charset="0"/>
              </a:rPr>
              <a:t>http://uisrussia.msu.ru/</a:t>
            </a:r>
            <a:endParaRPr lang="ru-RU" sz="2800" b="1" dirty="0" smtClean="0">
              <a:solidFill>
                <a:srgbClr val="002060"/>
              </a:solidFill>
              <a:latin typeface="Arial" pitchFamily="34" charset="0"/>
              <a:cs typeface="Arial" pitchFamily="34" charset="0"/>
            </a:endParaRPr>
          </a:p>
          <a:p>
            <a:pPr algn="ctr"/>
            <a:endParaRPr lang="ru-RU" sz="4000" b="1" dirty="0" smtClean="0">
              <a:solidFill>
                <a:srgbClr val="FF0000"/>
              </a:solidFill>
              <a:latin typeface="Monotype Corsiva" pitchFamily="66" charset="0"/>
            </a:endParaRPr>
          </a:p>
          <a:p>
            <a:pPr algn="ctr"/>
            <a:endParaRPr lang="ru-RU" sz="4000" b="1" dirty="0" smtClean="0">
              <a:solidFill>
                <a:srgbClr val="FF0000"/>
              </a:solidFill>
              <a:latin typeface="Monotype Corsiva" pitchFamily="66" charset="0"/>
            </a:endParaRPr>
          </a:p>
          <a:p>
            <a:pPr algn="ctr"/>
            <a:endParaRPr lang="ru-RU" sz="4000" b="1" dirty="0">
              <a:solidFill>
                <a:srgbClr val="FF0000"/>
              </a:solidFill>
              <a:latin typeface="Monotype Corsiva" pitchFamily="66" charset="0"/>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cstate="print"/>
          <a:srcRect l="24829" t="13686" r="25061" b="76268"/>
          <a:stretch>
            <a:fillRect/>
          </a:stretch>
        </p:blipFill>
        <p:spPr bwMode="auto">
          <a:xfrm>
            <a:off x="5929322" y="214290"/>
            <a:ext cx="3045524" cy="1071570"/>
          </a:xfrm>
          <a:prstGeom prst="rect">
            <a:avLst/>
          </a:prstGeom>
          <a:ln>
            <a:noFill/>
          </a:ln>
          <a:effectLst>
            <a:softEdge rad="112500"/>
          </a:effectLst>
        </p:spPr>
      </p:pic>
      <p:sp>
        <p:nvSpPr>
          <p:cNvPr id="225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52400" algn="just"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ECECCB"/>
                </a:solidFill>
                <a:effectLst/>
                <a:latin typeface="Calibri" pitchFamily="34" charset="0"/>
                <a:ea typeface="Times New Roman" pitchFamily="18" charset="0"/>
                <a:cs typeface="Times New Roman" pitchFamily="18" charset="0"/>
              </a:rPr>
              <a:t>О разделе "Социологические данные"</a:t>
            </a:r>
            <a:endParaRPr kumimoji="0" lang="ru-RU" sz="1800" b="0" i="0" u="none" strike="noStrike" cap="none" normalizeH="0" baseline="0" smtClean="0">
              <a:ln>
                <a:noFill/>
              </a:ln>
              <a:solidFill>
                <a:schemeClr val="tx1"/>
              </a:solidFill>
              <a:effectLst/>
              <a:latin typeface="Arial" pitchFamily="34" charset="0"/>
            </a:endParaRPr>
          </a:p>
        </p:txBody>
      </p:sp>
      <p:pic>
        <p:nvPicPr>
          <p:cNvPr id="22529" name="Рисунок 29" descr="ВЦИОМ. Линейные распределения мониторинга ВЦИОМ">
            <a:hlinkClick r:id="rId3"/>
          </p:cNvPr>
          <p:cNvPicPr>
            <a:picLocks noChangeAspect="1" noChangeArrowheads="1"/>
          </p:cNvPicPr>
          <p:nvPr/>
        </p:nvPicPr>
        <p:blipFill>
          <a:blip r:embed="rId4" cstate="print"/>
          <a:srcRect/>
          <a:stretch>
            <a:fillRect/>
          </a:stretch>
        </p:blipFill>
        <p:spPr bwMode="auto">
          <a:xfrm>
            <a:off x="0" y="214290"/>
            <a:ext cx="1729552" cy="1643074"/>
          </a:xfrm>
          <a:prstGeom prst="rect">
            <a:avLst/>
          </a:prstGeom>
          <a:ln>
            <a:noFill/>
          </a:ln>
          <a:effectLst>
            <a:outerShdw blurRad="292100" dist="139700" dir="2700000" algn="tl" rotWithShape="0">
              <a:srgbClr val="333333">
                <a:alpha val="65000"/>
              </a:srgbClr>
            </a:outerShdw>
          </a:effectLst>
        </p:spPr>
      </p:pic>
      <p:sp>
        <p:nvSpPr>
          <p:cNvPr id="22531" name="Rectangle 3"/>
          <p:cNvSpPr>
            <a:spLocks noChangeArrowheads="1"/>
          </p:cNvSpPr>
          <p:nvPr/>
        </p:nvSpPr>
        <p:spPr bwMode="auto">
          <a:xfrm>
            <a:off x="357158" y="2511943"/>
            <a:ext cx="8501122"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52400" algn="just" defTabSz="914400" rtl="0" eaLnBrk="1" fontAlgn="base" latinLnBrk="0" hangingPunct="1">
              <a:lnSpc>
                <a:spcPct val="100000"/>
              </a:lnSpc>
              <a:spcBef>
                <a:spcPct val="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endParaRPr>
          </a:p>
          <a:p>
            <a:pPr marL="0" marR="0" lvl="0" indent="152400" algn="just"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2060"/>
                </a:solidFill>
                <a:effectLst/>
                <a:latin typeface="Tahoma" pitchFamily="34" charset="0"/>
                <a:ea typeface="Times New Roman" pitchFamily="18" charset="0"/>
                <a:cs typeface="Tahoma" pitchFamily="34" charset="0"/>
              </a:rPr>
              <a:t>Раздел "Социологические данные" содержит линейные распределения мониторинга ВЦИОМ. </a:t>
            </a:r>
            <a:endParaRPr kumimoji="0" lang="ru-RU" sz="2000" b="1" i="0" u="none" strike="noStrike" cap="none" normalizeH="0" baseline="0" dirty="0" smtClean="0">
              <a:ln>
                <a:noFill/>
              </a:ln>
              <a:solidFill>
                <a:srgbClr val="002060"/>
              </a:solidFill>
              <a:effectLst/>
              <a:latin typeface="Tahoma" pitchFamily="34" charset="0"/>
              <a:cs typeface="Tahoma" pitchFamily="34" charset="0"/>
            </a:endParaRPr>
          </a:p>
        </p:txBody>
      </p:sp>
      <p:graphicFrame>
        <p:nvGraphicFramePr>
          <p:cNvPr id="7" name="Таблица 6"/>
          <p:cNvGraphicFramePr>
            <a:graphicFrameLocks noGrp="1"/>
          </p:cNvGraphicFramePr>
          <p:nvPr/>
        </p:nvGraphicFramePr>
        <p:xfrm>
          <a:off x="2714612" y="1000108"/>
          <a:ext cx="2643206" cy="1500198"/>
        </p:xfrm>
        <a:graphic>
          <a:graphicData uri="http://schemas.openxmlformats.org/drawingml/2006/table">
            <a:tbl>
              <a:tblPr/>
              <a:tblGrid>
                <a:gridCol w="2643206"/>
              </a:tblGrid>
              <a:tr h="649877">
                <a:tc>
                  <a:txBody>
                    <a:bodyPr/>
                    <a:lstStyle/>
                    <a:p>
                      <a:pPr marL="25400" marR="25400" indent="152400" algn="just">
                        <a:lnSpc>
                          <a:spcPct val="115000"/>
                        </a:lnSpc>
                        <a:spcBef>
                          <a:spcPts val="200"/>
                        </a:spcBef>
                        <a:spcAft>
                          <a:spcPts val="200"/>
                        </a:spcAft>
                      </a:pPr>
                      <a:endParaRPr lang="ru-RU" sz="1200" dirty="0">
                        <a:latin typeface="Times New Roman"/>
                        <a:ea typeface="Times New Roman"/>
                        <a:cs typeface="Times New Roman"/>
                      </a:endParaRPr>
                    </a:p>
                  </a:txBody>
                  <a:tcPr marL="0" marR="0" marT="0" marB="0" anchor="ctr">
                    <a:lnL>
                      <a:noFill/>
                    </a:lnL>
                    <a:lnR>
                      <a:noFill/>
                    </a:lnR>
                    <a:lnT>
                      <a:noFill/>
                    </a:lnT>
                    <a:lnB>
                      <a:noFill/>
                    </a:lnB>
                  </a:tcPr>
                </a:tc>
              </a:tr>
              <a:tr h="850321">
                <a:tc>
                  <a:txBody>
                    <a:bodyPr/>
                    <a:lstStyle/>
                    <a:p>
                      <a:pPr marL="12700" marR="12700" indent="152400" algn="ctr">
                        <a:lnSpc>
                          <a:spcPct val="115000"/>
                        </a:lnSpc>
                        <a:spcBef>
                          <a:spcPts val="200"/>
                        </a:spcBef>
                        <a:spcAft>
                          <a:spcPts val="0"/>
                        </a:spcAft>
                      </a:pPr>
                      <a:r>
                        <a:rPr lang="ru-RU" sz="1600" b="1" dirty="0">
                          <a:solidFill>
                            <a:srgbClr val="000000"/>
                          </a:solidFill>
                          <a:latin typeface="Tahoma"/>
                          <a:ea typeface="Times New Roman"/>
                          <a:cs typeface="Times New Roman"/>
                          <a:hlinkClick r:id="rId3"/>
                        </a:rPr>
                        <a:t>http://www.wciom.ru/</a:t>
                      </a:r>
                      <a:endParaRPr lang="ru-RU" sz="1600" dirty="0">
                        <a:latin typeface="Calibri"/>
                        <a:ea typeface="Calibri"/>
                        <a:cs typeface="Times New Roman"/>
                      </a:endParaRPr>
                    </a:p>
                  </a:txBody>
                  <a:tcPr marL="0" marR="0" marT="0" marB="0" anchor="ctr">
                    <a:lnL>
                      <a:noFill/>
                    </a:lnL>
                    <a:lnR>
                      <a:noFill/>
                    </a:lnR>
                    <a:lnT>
                      <a:noFill/>
                    </a:lnT>
                    <a:lnB>
                      <a:noFill/>
                    </a:lnB>
                  </a:tcPr>
                </a:tc>
              </a:tr>
            </a:tbl>
          </a:graphicData>
        </a:graphic>
      </p:graphicFrame>
      <p:sp>
        <p:nvSpPr>
          <p:cNvPr id="8" name="TextBox 7"/>
          <p:cNvSpPr txBox="1"/>
          <p:nvPr/>
        </p:nvSpPr>
        <p:spPr>
          <a:xfrm>
            <a:off x="1428728" y="428604"/>
            <a:ext cx="4572032" cy="1071570"/>
          </a:xfrm>
          <a:prstGeom prst="rect">
            <a:avLst/>
          </a:prstGeom>
          <a:noFill/>
        </p:spPr>
        <p:txBody>
          <a:bodyPr wrap="square" rtlCol="0">
            <a:spAutoFit/>
          </a:bodyPr>
          <a:lstStyle/>
          <a:p>
            <a:pPr algn="ctr"/>
            <a:r>
              <a:rPr lang="ru-RU" sz="3200" b="1" dirty="0" smtClean="0">
                <a:solidFill>
                  <a:srgbClr val="FF0000"/>
                </a:solidFill>
                <a:latin typeface="Monotype Corsiva" pitchFamily="66" charset="0"/>
              </a:rPr>
              <a:t>Раздел</a:t>
            </a:r>
          </a:p>
          <a:p>
            <a:pPr algn="ctr"/>
            <a:r>
              <a:rPr lang="ru-RU" sz="3200" b="1" dirty="0" smtClean="0">
                <a:solidFill>
                  <a:srgbClr val="FF0000"/>
                </a:solidFill>
                <a:latin typeface="Monotype Corsiva" pitchFamily="66" charset="0"/>
              </a:rPr>
              <a:t>«Социологические данные»</a:t>
            </a:r>
            <a:endParaRPr lang="ru-RU" sz="3200" b="1" dirty="0">
              <a:solidFill>
                <a:srgbClr val="FF0000"/>
              </a:solidFill>
              <a:latin typeface="Monotype Corsiva" pitchFamily="66" charset="0"/>
            </a:endParaRPr>
          </a:p>
        </p:txBody>
      </p:sp>
      <p:pic>
        <p:nvPicPr>
          <p:cNvPr id="9" name="Рисунок 8"/>
          <p:cNvPicPr/>
          <p:nvPr/>
        </p:nvPicPr>
        <p:blipFill>
          <a:blip r:embed="rId5" cstate="print"/>
          <a:srcRect l="1938" t="66241" r="31019" b="26819"/>
          <a:stretch>
            <a:fillRect/>
          </a:stretch>
        </p:blipFill>
        <p:spPr bwMode="auto">
          <a:xfrm>
            <a:off x="1071538" y="3857628"/>
            <a:ext cx="7286676" cy="185738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4267200" y="2868168"/>
          <a:ext cx="609600" cy="613410"/>
        </p:xfrm>
        <a:graphic>
          <a:graphicData uri="http://schemas.openxmlformats.org/drawingml/2006/table">
            <a:tbl>
              <a:tblPr/>
              <a:tblGrid>
                <a:gridCol w="609600"/>
              </a:tblGrid>
              <a:tr h="0">
                <a:tc>
                  <a:txBody>
                    <a:bodyPr/>
                    <a:lstStyle/>
                    <a:p>
                      <a:pPr marL="25400" marR="25400" indent="152400" algn="just">
                        <a:lnSpc>
                          <a:spcPct val="115000"/>
                        </a:lnSpc>
                        <a:spcBef>
                          <a:spcPts val="200"/>
                        </a:spcBef>
                        <a:spcAft>
                          <a:spcPts val="200"/>
                        </a:spcAft>
                      </a:pPr>
                      <a:endParaRPr lang="ru-RU" sz="1200" dirty="0">
                        <a:latin typeface="Times New Roman"/>
                        <a:ea typeface="Times New Roman"/>
                        <a:cs typeface="Times New Roman"/>
                      </a:endParaRPr>
                    </a:p>
                  </a:txBody>
                  <a:tcPr marL="0" marR="0" marT="0" marB="0" anchor="ctr">
                    <a:lnL>
                      <a:noFill/>
                    </a:lnL>
                    <a:lnR>
                      <a:noFill/>
                    </a:lnR>
                    <a:lnT>
                      <a:noFill/>
                    </a:lnT>
                    <a:lnB>
                      <a:noFill/>
                    </a:lnB>
                  </a:tcPr>
                </a:tc>
              </a:tr>
              <a:tr h="0">
                <a:tc>
                  <a:txBody>
                    <a:bodyPr/>
                    <a:lstStyle/>
                    <a:p>
                      <a:pPr marL="25400" marR="25400" indent="152400" algn="just">
                        <a:lnSpc>
                          <a:spcPct val="115000"/>
                        </a:lnSpc>
                        <a:spcBef>
                          <a:spcPts val="200"/>
                        </a:spcBef>
                        <a:spcAft>
                          <a:spcPts val="200"/>
                        </a:spcAft>
                      </a:pPr>
                      <a:endParaRPr lang="ru-RU" sz="1200">
                        <a:latin typeface="Times New Roman"/>
                        <a:ea typeface="Times New Roman"/>
                        <a:cs typeface="Times New Roman"/>
                      </a:endParaRPr>
                    </a:p>
                  </a:txBody>
                  <a:tcPr marL="0" marR="0" marT="0" marB="0" anchor="ctr">
                    <a:lnL>
                      <a:noFill/>
                    </a:lnL>
                    <a:lnR>
                      <a:noFill/>
                    </a:lnR>
                    <a:lnT>
                      <a:noFill/>
                    </a:lnT>
                    <a:lnB>
                      <a:noFill/>
                    </a:lnB>
                  </a:tcPr>
                </a:tc>
              </a:tr>
              <a:tr h="0">
                <a:tc>
                  <a:txBody>
                    <a:bodyPr/>
                    <a:lstStyle/>
                    <a:p>
                      <a:pPr marL="12700" marR="12700" indent="152400" algn="just">
                        <a:lnSpc>
                          <a:spcPct val="115000"/>
                        </a:lnSpc>
                        <a:spcBef>
                          <a:spcPts val="100"/>
                        </a:spcBef>
                        <a:spcAft>
                          <a:spcPts val="200"/>
                        </a:spcAft>
                      </a:pPr>
                      <a:endParaRPr lang="ru-RU" sz="1100" dirty="0">
                        <a:latin typeface="Calibri"/>
                        <a:ea typeface="Calibri"/>
                        <a:cs typeface="Times New Roman"/>
                      </a:endParaRPr>
                    </a:p>
                  </a:txBody>
                  <a:tcPr marL="0" marR="0" marT="0" marB="0" anchor="ctr">
                    <a:lnL>
                      <a:noFill/>
                    </a:lnL>
                    <a:lnR>
                      <a:noFill/>
                    </a:lnR>
                    <a:lnT>
                      <a:noFill/>
                    </a:lnT>
                    <a:lnB>
                      <a:noFill/>
                    </a:lnB>
                  </a:tcPr>
                </a:tc>
              </a:tr>
            </a:tbl>
          </a:graphicData>
        </a:graphic>
      </p:graphicFrame>
      <p:pic>
        <p:nvPicPr>
          <p:cNvPr id="1026" name="Рисунок 22" descr="СОЦИОНЕТ">
            <a:hlinkClick r:id="rId2"/>
          </p:cNvPr>
          <p:cNvPicPr>
            <a:picLocks noChangeAspect="1" noChangeArrowheads="1"/>
          </p:cNvPicPr>
          <p:nvPr/>
        </p:nvPicPr>
        <p:blipFill>
          <a:blip r:embed="rId3" cstate="print"/>
          <a:srcRect/>
          <a:stretch>
            <a:fillRect/>
          </a:stretch>
        </p:blipFill>
        <p:spPr bwMode="auto">
          <a:xfrm>
            <a:off x="571472" y="142852"/>
            <a:ext cx="1643074" cy="492922"/>
          </a:xfrm>
          <a:prstGeom prst="rect">
            <a:avLst/>
          </a:prstGeom>
          <a:noFill/>
        </p:spPr>
      </p:pic>
      <p:pic>
        <p:nvPicPr>
          <p:cNvPr id="1025" name="Рисунок 23" descr="СОЦИОНЕТ/RePEc">
            <a:hlinkClick r:id="rId4"/>
          </p:cNvPr>
          <p:cNvPicPr>
            <a:picLocks noChangeAspect="1" noChangeArrowheads="1"/>
          </p:cNvPicPr>
          <p:nvPr/>
        </p:nvPicPr>
        <p:blipFill>
          <a:blip r:embed="rId5" cstate="print"/>
          <a:srcRect/>
          <a:stretch>
            <a:fillRect/>
          </a:stretch>
        </p:blipFill>
        <p:spPr bwMode="auto">
          <a:xfrm>
            <a:off x="0" y="642918"/>
            <a:ext cx="1428750" cy="323850"/>
          </a:xfrm>
          <a:prstGeom prst="rect">
            <a:avLst/>
          </a:prstGeom>
          <a:noFill/>
        </p:spPr>
      </p:pic>
      <p:sp>
        <p:nvSpPr>
          <p:cNvPr id="1027" name="Rectangle 3"/>
          <p:cNvSpPr>
            <a:spLocks noChangeArrowheads="1"/>
          </p:cNvSpPr>
          <p:nvPr/>
        </p:nvSpPr>
        <p:spPr bwMode="auto">
          <a:xfrm>
            <a:off x="2428860" y="272257"/>
            <a:ext cx="407196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52400" algn="just" defTabSz="914400" rtl="0" eaLnBrk="1" fontAlgn="base" latinLnBrk="0" hangingPunct="1">
              <a:lnSpc>
                <a:spcPct val="100000"/>
              </a:lnSpc>
              <a:spcBef>
                <a:spcPct val="0"/>
              </a:spcBef>
              <a:spcAft>
                <a:spcPct val="0"/>
              </a:spcAft>
              <a:buClrTx/>
              <a:buSzTx/>
              <a:buFontTx/>
              <a:buNone/>
              <a:tabLst/>
            </a:pPr>
            <a:r>
              <a:rPr lang="ru-RU" sz="3200" b="1" dirty="0" smtClean="0">
                <a:solidFill>
                  <a:srgbClr val="FF0000"/>
                </a:solidFill>
                <a:latin typeface="Monotype Corsiva" pitchFamily="66" charset="0"/>
                <a:ea typeface="Times New Roman" pitchFamily="18" charset="0"/>
                <a:cs typeface="Times New Roman" pitchFamily="18" charset="0"/>
              </a:rPr>
              <a:t>Р</a:t>
            </a:r>
            <a:r>
              <a:rPr kumimoji="0" lang="ru-RU" sz="3200" b="1" i="0" u="none" strike="noStrike" cap="none" normalizeH="0" baseline="0" dirty="0" smtClean="0">
                <a:ln>
                  <a:noFill/>
                </a:ln>
                <a:solidFill>
                  <a:srgbClr val="FF0000"/>
                </a:solidFill>
                <a:effectLst/>
                <a:latin typeface="Monotype Corsiva" pitchFamily="66" charset="0"/>
                <a:ea typeface="Times New Roman" pitchFamily="18" charset="0"/>
                <a:cs typeface="Times New Roman" pitchFamily="18" charset="0"/>
              </a:rPr>
              <a:t>аздел</a:t>
            </a:r>
            <a:r>
              <a:rPr kumimoji="0" lang="ru-RU" sz="3200" b="1" i="0" u="none" strike="noStrike" cap="none" normalizeH="0" dirty="0" smtClean="0">
                <a:ln>
                  <a:noFill/>
                </a:ln>
                <a:solidFill>
                  <a:srgbClr val="FF0000"/>
                </a:solidFill>
                <a:effectLst/>
                <a:latin typeface="Monotype Corsiva" pitchFamily="66" charset="0"/>
                <a:ea typeface="Times New Roman" pitchFamily="18" charset="0"/>
                <a:cs typeface="Times New Roman" pitchFamily="18" charset="0"/>
              </a:rPr>
              <a:t> </a:t>
            </a:r>
            <a:r>
              <a:rPr kumimoji="0" lang="ru-RU" sz="3200" b="1" i="0" u="none" strike="noStrike" cap="none" normalizeH="0" baseline="0" dirty="0" smtClean="0">
                <a:ln>
                  <a:noFill/>
                </a:ln>
                <a:solidFill>
                  <a:srgbClr val="FF0000"/>
                </a:solidFill>
                <a:effectLst/>
                <a:latin typeface="Monotype Corsiva" pitchFamily="66" charset="0"/>
                <a:ea typeface="Times New Roman" pitchFamily="18" charset="0"/>
                <a:cs typeface="Times New Roman" pitchFamily="18" charset="0"/>
              </a:rPr>
              <a:t>"</a:t>
            </a:r>
            <a:r>
              <a:rPr kumimoji="0" lang="ru-RU" sz="3200" b="1" i="0" u="none" strike="noStrike" cap="none" normalizeH="0" baseline="0" dirty="0" err="1" smtClean="0">
                <a:ln>
                  <a:noFill/>
                </a:ln>
                <a:solidFill>
                  <a:srgbClr val="FF0000"/>
                </a:solidFill>
                <a:effectLst/>
                <a:latin typeface="Monotype Corsiva" pitchFamily="66" charset="0"/>
                <a:ea typeface="Times New Roman" pitchFamily="18" charset="0"/>
                <a:cs typeface="Times New Roman" pitchFamily="18" charset="0"/>
              </a:rPr>
              <a:t>СоциоНет</a:t>
            </a:r>
            <a:r>
              <a:rPr kumimoji="0" lang="ru-RU" sz="3200" b="1" i="0" u="none" strike="noStrike" cap="none" normalizeH="0" baseline="0" dirty="0" smtClean="0">
                <a:ln>
                  <a:noFill/>
                </a:ln>
                <a:solidFill>
                  <a:srgbClr val="FF0000"/>
                </a:solidFill>
                <a:effectLst/>
                <a:latin typeface="Monotype Corsiva" pitchFamily="66" charset="0"/>
                <a:ea typeface="Times New Roman" pitchFamily="18" charset="0"/>
                <a:cs typeface="Times New Roman" pitchFamily="18" charset="0"/>
              </a:rPr>
              <a:t>"</a:t>
            </a:r>
            <a:endParaRPr kumimoji="0" lang="ru-RU" sz="3200" b="0" i="0" u="none" strike="noStrike" cap="none" normalizeH="0" baseline="0" dirty="0" smtClean="0">
              <a:ln>
                <a:noFill/>
              </a:ln>
              <a:solidFill>
                <a:srgbClr val="FF0000"/>
              </a:solidFill>
              <a:effectLst/>
              <a:latin typeface="Monotype Corsiva" pitchFamily="66" charset="0"/>
            </a:endParaRPr>
          </a:p>
        </p:txBody>
      </p:sp>
      <p:sp>
        <p:nvSpPr>
          <p:cNvPr id="1028" name="Rectangle 4"/>
          <p:cNvSpPr>
            <a:spLocks noChangeArrowheads="1"/>
          </p:cNvSpPr>
          <p:nvPr/>
        </p:nvSpPr>
        <p:spPr bwMode="auto">
          <a:xfrm>
            <a:off x="285720" y="1077975"/>
            <a:ext cx="8572560" cy="45550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52400" algn="just" defTabSz="914400" rtl="0" eaLnBrk="1" fontAlgn="base" latinLnBrk="0" hangingPunct="1">
              <a:lnSpc>
                <a:spcPct val="100000"/>
              </a:lnSpc>
              <a:spcBef>
                <a:spcPct val="0"/>
              </a:spcBef>
              <a:spcAft>
                <a:spcPct val="0"/>
              </a:spcAft>
              <a:buClrTx/>
              <a:buSzTx/>
              <a:buFontTx/>
              <a:buNone/>
              <a:tabLst/>
            </a:pPr>
            <a:r>
              <a:rPr lang="ru-RU" sz="1600" b="1" dirty="0" smtClean="0">
                <a:solidFill>
                  <a:srgbClr val="002060"/>
                </a:solidFill>
                <a:latin typeface="Tahoma" pitchFamily="34" charset="0"/>
                <a:ea typeface="Times New Roman" pitchFamily="18" charset="0"/>
                <a:cs typeface="Tahoma" pitchFamily="34" charset="0"/>
              </a:rPr>
              <a:t>с</a:t>
            </a:r>
            <a:r>
              <a:rPr kumimoji="0" lang="ru-RU" sz="1600" b="1" i="0" u="none" strike="noStrike" cap="none" normalizeH="0" baseline="0" dirty="0" smtClean="0">
                <a:ln>
                  <a:noFill/>
                </a:ln>
                <a:solidFill>
                  <a:srgbClr val="002060"/>
                </a:solidFill>
                <a:effectLst/>
                <a:latin typeface="Tahoma" pitchFamily="34" charset="0"/>
                <a:ea typeface="Times New Roman" pitchFamily="18" charset="0"/>
                <a:cs typeface="Tahoma" pitchFamily="34" charset="0"/>
              </a:rPr>
              <a:t>одержит библиографические описания различных типов информационных ресурсов по общественным наукам (статьи, архивы публикаций, оглавления онлайновых журналов, каталоги новых поступлений библиотек, планы издательств и др.) Все ресурсы и сервисы системы </a:t>
            </a:r>
            <a:r>
              <a:rPr kumimoji="0" lang="ru-RU" sz="1600" b="1" i="0" u="none" strike="noStrike" cap="none" normalizeH="0" baseline="0" dirty="0" err="1" smtClean="0">
                <a:ln>
                  <a:noFill/>
                </a:ln>
                <a:solidFill>
                  <a:srgbClr val="002060"/>
                </a:solidFill>
                <a:effectLst/>
                <a:latin typeface="Tahoma" pitchFamily="34" charset="0"/>
                <a:ea typeface="Times New Roman" pitchFamily="18" charset="0"/>
                <a:cs typeface="Tahoma" pitchFamily="34" charset="0"/>
              </a:rPr>
              <a:t>Соционет</a:t>
            </a:r>
            <a:r>
              <a:rPr kumimoji="0" lang="ru-RU" sz="1600" b="1" i="0" u="none" strike="noStrike" cap="none" normalizeH="0" baseline="0" dirty="0" smtClean="0">
                <a:ln>
                  <a:noFill/>
                </a:ln>
                <a:solidFill>
                  <a:srgbClr val="002060"/>
                </a:solidFill>
                <a:effectLst/>
                <a:latin typeface="Tahoma" pitchFamily="34" charset="0"/>
                <a:ea typeface="Times New Roman" pitchFamily="18" charset="0"/>
                <a:cs typeface="Tahoma" pitchFamily="34" charset="0"/>
              </a:rPr>
              <a:t>  бесплатны для пользователей. </a:t>
            </a:r>
            <a:endParaRPr kumimoji="0" lang="ru-RU" sz="1600" b="1" i="0" u="none" strike="noStrike" cap="none" normalizeH="0" baseline="0" dirty="0" smtClean="0">
              <a:ln>
                <a:noFill/>
              </a:ln>
              <a:solidFill>
                <a:srgbClr val="002060"/>
              </a:solidFill>
              <a:effectLst/>
              <a:latin typeface="Tahoma" pitchFamily="34" charset="0"/>
              <a:cs typeface="Tahoma" pitchFamily="34" charset="0"/>
            </a:endParaRPr>
          </a:p>
          <a:p>
            <a:pPr lvl="0" indent="152400" algn="just" eaLnBrk="0" fontAlgn="base" hangingPunct="0">
              <a:spcBef>
                <a:spcPct val="0"/>
              </a:spcBef>
              <a:spcAft>
                <a:spcPct val="0"/>
              </a:spcAft>
            </a:pPr>
            <a:r>
              <a:rPr kumimoji="0" lang="ru-RU" sz="1600" b="1" i="0" u="none" strike="noStrike" cap="none" normalizeH="0" baseline="0" dirty="0" smtClean="0">
                <a:ln>
                  <a:noFill/>
                </a:ln>
                <a:solidFill>
                  <a:srgbClr val="002060"/>
                </a:solidFill>
                <a:effectLst/>
                <a:latin typeface="Tahoma" pitchFamily="34" charset="0"/>
                <a:ea typeface="Times New Roman" pitchFamily="18" charset="0"/>
                <a:cs typeface="Tahoma" pitchFamily="34" charset="0"/>
              </a:rPr>
              <a:t>Принципы формирования базы данных системы </a:t>
            </a:r>
            <a:r>
              <a:rPr kumimoji="0" lang="ru-RU" sz="1600" b="1" i="0" u="none" strike="noStrike" cap="none" normalizeH="0" baseline="0" dirty="0" err="1" smtClean="0">
                <a:ln>
                  <a:noFill/>
                </a:ln>
                <a:solidFill>
                  <a:srgbClr val="002060"/>
                </a:solidFill>
                <a:effectLst/>
                <a:latin typeface="Tahoma" pitchFamily="34" charset="0"/>
                <a:ea typeface="Times New Roman" pitchFamily="18" charset="0"/>
                <a:cs typeface="Tahoma" pitchFamily="34" charset="0"/>
              </a:rPr>
              <a:t>СоциоНет</a:t>
            </a:r>
            <a:r>
              <a:rPr kumimoji="0" lang="ru-RU" sz="1600" b="1" i="0" u="none" strike="noStrike" cap="none" normalizeH="0" baseline="0" dirty="0" smtClean="0">
                <a:ln>
                  <a:noFill/>
                </a:ln>
                <a:solidFill>
                  <a:srgbClr val="002060"/>
                </a:solidFill>
                <a:effectLst/>
                <a:latin typeface="Tahoma" pitchFamily="34" charset="0"/>
                <a:ea typeface="Times New Roman" pitchFamily="18" charset="0"/>
                <a:cs typeface="Tahoma" pitchFamily="34" charset="0"/>
              </a:rPr>
              <a:t>, некоторые стандарты и способы описания ресурсов заимствованы из международного проекта </a:t>
            </a:r>
            <a:r>
              <a:rPr kumimoji="0" lang="ru-RU" sz="1600" b="1" i="0" strike="noStrike" cap="none" normalizeH="0" baseline="0" dirty="0" err="1" smtClean="0">
                <a:ln>
                  <a:noFill/>
                </a:ln>
                <a:solidFill>
                  <a:srgbClr val="002060"/>
                </a:solidFill>
                <a:effectLst/>
                <a:latin typeface="Tahoma" pitchFamily="34" charset="0"/>
                <a:ea typeface="Times New Roman" pitchFamily="18" charset="0"/>
                <a:cs typeface="Tahoma" pitchFamily="34" charset="0"/>
                <a:hlinkClick r:id="rId4"/>
              </a:rPr>
              <a:t>RePEc</a:t>
            </a:r>
            <a:r>
              <a:rPr kumimoji="0" lang="ru-RU" sz="1600" b="1" i="0" strike="noStrike" cap="none" normalizeH="0" baseline="0" dirty="0" smtClean="0">
                <a:ln>
                  <a:noFill/>
                </a:ln>
                <a:solidFill>
                  <a:srgbClr val="002060"/>
                </a:solidFill>
                <a:effectLst/>
                <a:latin typeface="Tahoma" pitchFamily="34" charset="0"/>
                <a:ea typeface="Times New Roman" pitchFamily="18" charset="0"/>
                <a:cs typeface="Tahoma" pitchFamily="34" charset="0"/>
              </a:rPr>
              <a:t> </a:t>
            </a:r>
            <a:r>
              <a:rPr kumimoji="0" lang="ru-RU" sz="1600" b="1" i="0" u="none" strike="noStrike" cap="none" normalizeH="0" baseline="0" dirty="0" smtClean="0">
                <a:ln>
                  <a:noFill/>
                </a:ln>
                <a:solidFill>
                  <a:srgbClr val="002060"/>
                </a:solidFill>
                <a:effectLst/>
                <a:latin typeface="Tahoma" pitchFamily="34" charset="0"/>
                <a:ea typeface="Times New Roman" pitchFamily="18" charset="0"/>
                <a:cs typeface="Tahoma" pitchFamily="34" charset="0"/>
              </a:rPr>
              <a:t>(</a:t>
            </a:r>
            <a:r>
              <a:rPr kumimoji="0" lang="ru-RU" sz="1600" b="1" i="0" u="none" strike="noStrike" cap="none" normalizeH="0" baseline="0" dirty="0" err="1" smtClean="0">
                <a:ln>
                  <a:noFill/>
                </a:ln>
                <a:solidFill>
                  <a:srgbClr val="002060"/>
                </a:solidFill>
                <a:effectLst/>
                <a:latin typeface="Tahoma" pitchFamily="34" charset="0"/>
                <a:ea typeface="Times New Roman" pitchFamily="18" charset="0"/>
                <a:cs typeface="Tahoma" pitchFamily="34" charset="0"/>
              </a:rPr>
              <a:t>ResearchPapers</a:t>
            </a:r>
            <a:r>
              <a:rPr kumimoji="0" lang="ru-RU" sz="1600" b="1" i="0" u="none" strike="noStrike" cap="none" normalizeH="0" baseline="0" dirty="0" smtClean="0">
                <a:ln>
                  <a:noFill/>
                </a:ln>
                <a:solidFill>
                  <a:srgbClr val="002060"/>
                </a:solidFill>
                <a:effectLst/>
                <a:latin typeface="Tahoma" pitchFamily="34" charset="0"/>
                <a:ea typeface="Times New Roman" pitchFamily="18" charset="0"/>
                <a:cs typeface="Tahoma" pitchFamily="34" charset="0"/>
              </a:rPr>
              <a:t> </a:t>
            </a:r>
            <a:r>
              <a:rPr kumimoji="0" lang="ru-RU" sz="1600" b="1" i="0" u="none" strike="noStrike" cap="none" normalizeH="0" baseline="0" dirty="0" err="1" smtClean="0">
                <a:ln>
                  <a:noFill/>
                </a:ln>
                <a:solidFill>
                  <a:srgbClr val="002060"/>
                </a:solidFill>
                <a:effectLst/>
                <a:latin typeface="Tahoma" pitchFamily="34" charset="0"/>
                <a:ea typeface="Times New Roman" pitchFamily="18" charset="0"/>
                <a:cs typeface="Tahoma" pitchFamily="34" charset="0"/>
              </a:rPr>
              <a:t>in</a:t>
            </a:r>
            <a:r>
              <a:rPr kumimoji="0" lang="ru-RU" sz="1600" b="1" i="0" u="none" strike="noStrike" cap="none" normalizeH="0" baseline="0" dirty="0" smtClean="0">
                <a:ln>
                  <a:noFill/>
                </a:ln>
                <a:solidFill>
                  <a:srgbClr val="002060"/>
                </a:solidFill>
                <a:effectLst/>
                <a:latin typeface="Tahoma" pitchFamily="34" charset="0"/>
                <a:ea typeface="Times New Roman" pitchFamily="18" charset="0"/>
                <a:cs typeface="Tahoma" pitchFamily="34" charset="0"/>
              </a:rPr>
              <a:t> </a:t>
            </a:r>
            <a:r>
              <a:rPr kumimoji="0" lang="ru-RU" sz="1600" b="1" i="0" u="none" strike="noStrike" cap="none" normalizeH="0" baseline="0" dirty="0" err="1" smtClean="0">
                <a:ln>
                  <a:noFill/>
                </a:ln>
                <a:solidFill>
                  <a:srgbClr val="002060"/>
                </a:solidFill>
                <a:effectLst/>
                <a:latin typeface="Tahoma" pitchFamily="34" charset="0"/>
                <a:ea typeface="Times New Roman" pitchFamily="18" charset="0"/>
                <a:cs typeface="Tahoma" pitchFamily="34" charset="0"/>
              </a:rPr>
              <a:t>Economics</a:t>
            </a:r>
            <a:r>
              <a:rPr kumimoji="0" lang="ru-RU" sz="1600" b="1" i="0" u="none" strike="noStrike" cap="none" normalizeH="0" baseline="0" dirty="0" smtClean="0">
                <a:ln>
                  <a:noFill/>
                </a:ln>
                <a:solidFill>
                  <a:srgbClr val="002060"/>
                </a:solidFill>
                <a:effectLst/>
                <a:latin typeface="Tahoma" pitchFamily="34" charset="0"/>
                <a:ea typeface="Times New Roman" pitchFamily="18" charset="0"/>
                <a:cs typeface="Tahoma" pitchFamily="34" charset="0"/>
              </a:rPr>
              <a:t>);</a:t>
            </a:r>
            <a:r>
              <a:rPr lang="ru-RU" sz="1600" b="1" dirty="0" smtClean="0">
                <a:solidFill>
                  <a:srgbClr val="002060"/>
                </a:solidFill>
                <a:latin typeface="Tahoma" pitchFamily="34" charset="0"/>
                <a:cs typeface="Tahoma" pitchFamily="34" charset="0"/>
                <a:hlinkClick r:id="rId2"/>
              </a:rPr>
              <a:t> http://www.socionet.ru/</a:t>
            </a:r>
            <a:r>
              <a:rPr lang="ru-RU" sz="1600" b="1" dirty="0" smtClean="0">
                <a:solidFill>
                  <a:srgbClr val="002060"/>
                </a:solidFill>
                <a:latin typeface="Tahoma" pitchFamily="34" charset="0"/>
                <a:cs typeface="Tahoma" pitchFamily="34" charset="0"/>
              </a:rPr>
              <a:t>.</a:t>
            </a:r>
            <a:r>
              <a:rPr kumimoji="0" lang="ru-RU" sz="1600" b="1" i="0" u="none" strike="noStrike" cap="none" normalizeH="0" baseline="0" dirty="0" smtClean="0">
                <a:ln>
                  <a:noFill/>
                </a:ln>
                <a:solidFill>
                  <a:srgbClr val="002060"/>
                </a:solidFill>
                <a:effectLst/>
                <a:latin typeface="Tahoma" pitchFamily="34" charset="0"/>
                <a:ea typeface="Times New Roman" pitchFamily="18" charset="0"/>
                <a:cs typeface="Tahoma" pitchFamily="34" charset="0"/>
              </a:rPr>
              <a:t> База данных </a:t>
            </a:r>
            <a:r>
              <a:rPr kumimoji="0" lang="ru-RU" sz="1600" b="1" i="0" u="none" strike="noStrike" cap="none" normalizeH="0" baseline="0" dirty="0" err="1" smtClean="0">
                <a:ln>
                  <a:noFill/>
                </a:ln>
                <a:solidFill>
                  <a:srgbClr val="002060"/>
                </a:solidFill>
                <a:effectLst/>
                <a:latin typeface="Tahoma" pitchFamily="34" charset="0"/>
                <a:ea typeface="Times New Roman" pitchFamily="18" charset="0"/>
                <a:cs typeface="Tahoma" pitchFamily="34" charset="0"/>
              </a:rPr>
              <a:t>RePEc</a:t>
            </a:r>
            <a:r>
              <a:rPr kumimoji="0" lang="ru-RU" sz="1600" b="1" i="0" u="none" strike="noStrike" cap="none" normalizeH="0" baseline="0" dirty="0" smtClean="0">
                <a:ln>
                  <a:noFill/>
                </a:ln>
                <a:solidFill>
                  <a:srgbClr val="002060"/>
                </a:solidFill>
                <a:effectLst/>
                <a:latin typeface="Tahoma" pitchFamily="34" charset="0"/>
                <a:ea typeface="Times New Roman" pitchFamily="18" charset="0"/>
                <a:cs typeface="Tahoma" pitchFamily="34" charset="0"/>
              </a:rPr>
              <a:t> - самая большая в мире англоязычная коллекция по экономике, включает библиографические описания публикаций, статей, книг и других информационных ресурсов. Некоторые описания содержат ссылки на полные тексты статей. </a:t>
            </a:r>
            <a:endParaRPr kumimoji="0" lang="ru-RU" sz="1600" b="1" i="0" u="none" strike="noStrike" cap="none" normalizeH="0" baseline="0" dirty="0" smtClean="0">
              <a:ln>
                <a:noFill/>
              </a:ln>
              <a:solidFill>
                <a:srgbClr val="002060"/>
              </a:solidFill>
              <a:effectLst/>
              <a:latin typeface="Tahoma" pitchFamily="34" charset="0"/>
              <a:cs typeface="Tahoma" pitchFamily="34" charset="0"/>
            </a:endParaRPr>
          </a:p>
          <a:p>
            <a:pPr marL="0" marR="0" lvl="0" indent="15240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err="1" smtClean="0">
                <a:ln>
                  <a:noFill/>
                </a:ln>
                <a:solidFill>
                  <a:srgbClr val="002060"/>
                </a:solidFill>
                <a:effectLst/>
                <a:latin typeface="Tahoma" pitchFamily="34" charset="0"/>
                <a:ea typeface="Times New Roman" pitchFamily="18" charset="0"/>
                <a:cs typeface="Tahoma" pitchFamily="34" charset="0"/>
              </a:rPr>
              <a:t>СоциоНет</a:t>
            </a:r>
            <a:r>
              <a:rPr kumimoji="0" lang="ru-RU" sz="1600" b="1" i="0" u="none" strike="noStrike" cap="none" normalizeH="0" baseline="0" dirty="0" smtClean="0">
                <a:ln>
                  <a:noFill/>
                </a:ln>
                <a:solidFill>
                  <a:srgbClr val="002060"/>
                </a:solidFill>
                <a:effectLst/>
                <a:latin typeface="Tahoma" pitchFamily="34" charset="0"/>
                <a:ea typeface="Times New Roman" pitchFamily="18" charset="0"/>
                <a:cs typeface="Tahoma" pitchFamily="34" charset="0"/>
              </a:rPr>
              <a:t> интегрирована с УИС РОССИЯ.</a:t>
            </a:r>
            <a:r>
              <a:rPr kumimoji="0" lang="ru-RU" sz="1600" b="1" i="0" u="none" strike="noStrike" cap="none" normalizeH="0" dirty="0" smtClean="0">
                <a:ln>
                  <a:noFill/>
                </a:ln>
                <a:solidFill>
                  <a:srgbClr val="002060"/>
                </a:solidFill>
                <a:effectLst/>
                <a:latin typeface="Tahoma" pitchFamily="34" charset="0"/>
                <a:ea typeface="Times New Roman" pitchFamily="18" charset="0"/>
                <a:cs typeface="Tahoma" pitchFamily="34" charset="0"/>
              </a:rPr>
              <a:t> П</a:t>
            </a:r>
            <a:r>
              <a:rPr kumimoji="0" lang="ru-RU" sz="1600" b="1" i="0" u="none" strike="noStrike" cap="none" normalizeH="0" baseline="0" dirty="0" smtClean="0">
                <a:ln>
                  <a:noFill/>
                </a:ln>
                <a:solidFill>
                  <a:srgbClr val="002060"/>
                </a:solidFill>
                <a:effectLst/>
                <a:latin typeface="Tahoma" pitchFamily="34" charset="0"/>
                <a:ea typeface="Times New Roman" pitchFamily="18" charset="0"/>
                <a:cs typeface="Tahoma" pitchFamily="34" charset="0"/>
              </a:rPr>
              <a:t>о коллекции описаний </a:t>
            </a:r>
            <a:r>
              <a:rPr kumimoji="0" lang="ru-RU" sz="1600" b="1" i="0" u="none" strike="noStrike" cap="none" normalizeH="0" baseline="0" dirty="0" err="1" smtClean="0">
                <a:ln>
                  <a:noFill/>
                </a:ln>
                <a:solidFill>
                  <a:srgbClr val="002060"/>
                </a:solidFill>
                <a:effectLst/>
                <a:latin typeface="Tahoma" pitchFamily="34" charset="0"/>
                <a:ea typeface="Times New Roman" pitchFamily="18" charset="0"/>
                <a:cs typeface="Tahoma" pitchFamily="34" charset="0"/>
              </a:rPr>
              <a:t>СоциоНет</a:t>
            </a:r>
            <a:r>
              <a:rPr kumimoji="0" lang="ru-RU" sz="1600" b="1" i="0" u="none" strike="noStrike" cap="none" normalizeH="0" baseline="0" dirty="0" smtClean="0">
                <a:ln>
                  <a:noFill/>
                </a:ln>
                <a:solidFill>
                  <a:srgbClr val="002060"/>
                </a:solidFill>
                <a:effectLst/>
                <a:latin typeface="Tahoma" pitchFamily="34" charset="0"/>
                <a:ea typeface="Times New Roman" pitchFamily="18" charset="0"/>
                <a:cs typeface="Tahoma" pitchFamily="34" charset="0"/>
              </a:rPr>
              <a:t> возможен поиск с использованием поисковых инструментов УИС РОССИЯ - нескольких рубрикаторов и Общественно-политического тезауруса. С июля 2003 года возможен поиск и по полным текстам статей, доступным по ссылкам в базе данных </a:t>
            </a:r>
            <a:r>
              <a:rPr kumimoji="0" lang="ru-RU" sz="1600" b="1" i="0" u="none" strike="noStrike" cap="none" normalizeH="0" baseline="0" dirty="0" err="1" smtClean="0">
                <a:ln>
                  <a:noFill/>
                </a:ln>
                <a:solidFill>
                  <a:srgbClr val="002060"/>
                </a:solidFill>
                <a:effectLst/>
                <a:latin typeface="Tahoma" pitchFamily="34" charset="0"/>
                <a:ea typeface="Times New Roman" pitchFamily="18" charset="0"/>
                <a:cs typeface="Tahoma" pitchFamily="34" charset="0"/>
              </a:rPr>
              <a:t>RePEc</a:t>
            </a:r>
            <a:r>
              <a:rPr kumimoji="0" lang="ru-RU" sz="1600" b="1" i="0" u="none" strike="noStrike" cap="none" normalizeH="0" baseline="0" dirty="0" smtClean="0">
                <a:ln>
                  <a:noFill/>
                </a:ln>
                <a:solidFill>
                  <a:srgbClr val="002060"/>
                </a:solidFill>
                <a:effectLst/>
                <a:latin typeface="Tahoma" pitchFamily="34" charset="0"/>
                <a:ea typeface="Times New Roman" pitchFamily="18" charset="0"/>
                <a:cs typeface="Tahoma" pitchFamily="34" charset="0"/>
              </a:rPr>
              <a:t>. </a:t>
            </a:r>
            <a:endParaRPr kumimoji="0" lang="ru-RU" sz="1600" b="1" i="0" u="none" strike="noStrike" cap="none" normalizeH="0" baseline="0" dirty="0" smtClean="0">
              <a:ln>
                <a:noFill/>
              </a:ln>
              <a:solidFill>
                <a:srgbClr val="002060"/>
              </a:solidFill>
              <a:effectLst/>
              <a:latin typeface="Tahoma" pitchFamily="34" charset="0"/>
              <a:cs typeface="Tahoma" pitchFamily="34" charset="0"/>
            </a:endParaRPr>
          </a:p>
          <a:p>
            <a:pPr marL="0" marR="0" lvl="0" indent="15240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pic>
        <p:nvPicPr>
          <p:cNvPr id="9" name="Рисунок 8"/>
          <p:cNvPicPr/>
          <p:nvPr/>
        </p:nvPicPr>
        <p:blipFill>
          <a:blip r:embed="rId6" cstate="print"/>
          <a:srcRect l="24829" t="13686" r="25061" b="76268"/>
          <a:stretch>
            <a:fillRect/>
          </a:stretch>
        </p:blipFill>
        <p:spPr bwMode="auto">
          <a:xfrm>
            <a:off x="6643702" y="142852"/>
            <a:ext cx="2331144" cy="928694"/>
          </a:xfrm>
          <a:prstGeom prst="rect">
            <a:avLst/>
          </a:prstGeom>
          <a:ln>
            <a:noFill/>
          </a:ln>
          <a:effectLst>
            <a:softEdge rad="112500"/>
          </a:effectLst>
        </p:spPr>
      </p:pic>
      <p:pic>
        <p:nvPicPr>
          <p:cNvPr id="10" name="Рисунок 9"/>
          <p:cNvPicPr/>
          <p:nvPr/>
        </p:nvPicPr>
        <p:blipFill>
          <a:blip r:embed="rId7" cstate="print"/>
          <a:srcRect l="2451" t="63504" r="31117" b="26821"/>
          <a:stretch>
            <a:fillRect/>
          </a:stretch>
        </p:blipFill>
        <p:spPr bwMode="auto">
          <a:xfrm>
            <a:off x="3643306" y="5286388"/>
            <a:ext cx="5357850" cy="142876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cstate="print"/>
          <a:srcRect/>
          <a:stretch>
            <a:fillRect/>
          </a:stretch>
        </p:blipFill>
        <p:spPr bwMode="auto">
          <a:xfrm>
            <a:off x="1000100" y="2071678"/>
            <a:ext cx="7215238" cy="3786214"/>
          </a:xfrm>
          <a:prstGeom prst="rect">
            <a:avLst/>
          </a:prstGeom>
          <a:noFill/>
          <a:ln w="9525">
            <a:noFill/>
            <a:miter lim="800000"/>
            <a:headEnd/>
            <a:tailEnd/>
          </a:ln>
        </p:spPr>
      </p:pic>
      <p:sp>
        <p:nvSpPr>
          <p:cNvPr id="3" name="Прямоугольник 2"/>
          <p:cNvSpPr/>
          <p:nvPr/>
        </p:nvSpPr>
        <p:spPr>
          <a:xfrm>
            <a:off x="357158" y="214290"/>
            <a:ext cx="8286808" cy="1384995"/>
          </a:xfrm>
          <a:prstGeom prst="rect">
            <a:avLst/>
          </a:prstGeom>
        </p:spPr>
        <p:txBody>
          <a:bodyPr wrap="square">
            <a:spAutoFit/>
          </a:bodyPr>
          <a:lstStyle/>
          <a:p>
            <a:pPr lvl="0" indent="152400" algn="ctr" eaLnBrk="0" fontAlgn="base" hangingPunct="0">
              <a:spcBef>
                <a:spcPct val="0"/>
              </a:spcBef>
              <a:spcAft>
                <a:spcPct val="0"/>
              </a:spcAft>
              <a:buFont typeface="Wingdings" pitchFamily="2" charset="2"/>
              <a:buChar char="v"/>
            </a:pPr>
            <a:r>
              <a:rPr lang="ru-RU" sz="2800" b="1" dirty="0" smtClean="0">
                <a:solidFill>
                  <a:srgbClr val="FF0000"/>
                </a:solidFill>
                <a:latin typeface="Monotype Corsiva" pitchFamily="66" charset="0"/>
                <a:ea typeface="Times New Roman" pitchFamily="18" charset="0"/>
                <a:cs typeface="Times New Roman" pitchFamily="18" charset="0"/>
              </a:rPr>
              <a:t>Электронные версии изданий поступают в </a:t>
            </a:r>
            <a:endParaRPr lang="en-US" sz="2800" b="1" dirty="0" smtClean="0">
              <a:solidFill>
                <a:srgbClr val="FF0000"/>
              </a:solidFill>
              <a:latin typeface="Monotype Corsiva" pitchFamily="66" charset="0"/>
              <a:ea typeface="Times New Roman" pitchFamily="18" charset="0"/>
              <a:cs typeface="Times New Roman" pitchFamily="18" charset="0"/>
            </a:endParaRPr>
          </a:p>
          <a:p>
            <a:pPr lvl="0" indent="152400" algn="ctr" eaLnBrk="0" fontAlgn="base" hangingPunct="0">
              <a:spcBef>
                <a:spcPct val="0"/>
              </a:spcBef>
              <a:spcAft>
                <a:spcPct val="0"/>
              </a:spcAft>
            </a:pPr>
            <a:r>
              <a:rPr lang="ru-RU" sz="2800" b="1" dirty="0" smtClean="0">
                <a:solidFill>
                  <a:srgbClr val="FF0000"/>
                </a:solidFill>
                <a:latin typeface="Monotype Corsiva" pitchFamily="66" charset="0"/>
                <a:ea typeface="Times New Roman" pitchFamily="18" charset="0"/>
                <a:cs typeface="Times New Roman" pitchFamily="18" charset="0"/>
              </a:rPr>
              <a:t>УИС </a:t>
            </a:r>
            <a:r>
              <a:rPr lang="ru-RU" sz="2800" b="1" dirty="0" smtClean="0">
                <a:solidFill>
                  <a:srgbClr val="FF0000"/>
                </a:solidFill>
                <a:latin typeface="Monotype Corsiva" pitchFamily="66" charset="0"/>
                <a:ea typeface="Times New Roman" pitchFamily="18" charset="0"/>
                <a:cs typeface="Times New Roman" pitchFamily="18" charset="0"/>
              </a:rPr>
              <a:t>РОССИЯ на основе Соглашений о сотрудничестве с правообладателями ресурсов </a:t>
            </a:r>
            <a:endParaRPr lang="ru-RU" sz="2800" b="1" dirty="0" smtClean="0">
              <a:solidFill>
                <a:srgbClr val="FF0000"/>
              </a:solidFill>
              <a:latin typeface="Monotype Corsiva" pitchFamily="66"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0034" y="714356"/>
            <a:ext cx="8143932" cy="1692771"/>
          </a:xfrm>
          <a:prstGeom prst="rect">
            <a:avLst/>
          </a:prstGeom>
          <a:noFill/>
        </p:spPr>
        <p:txBody>
          <a:bodyPr wrap="square" rtlCol="0">
            <a:spAutoFit/>
          </a:bodyPr>
          <a:lstStyle/>
          <a:p>
            <a:pPr indent="457200" algn="just">
              <a:buFont typeface="Wingdings" pitchFamily="2" charset="2"/>
              <a:buChar char="v"/>
            </a:pPr>
            <a:r>
              <a:rPr lang="ru-RU" sz="2000" b="1" dirty="0" smtClean="0">
                <a:solidFill>
                  <a:srgbClr val="002060"/>
                </a:solidFill>
                <a:latin typeface="Tahoma" pitchFamily="34" charset="0"/>
                <a:cs typeface="Tahoma" pitchFamily="34" charset="0"/>
              </a:rPr>
              <a:t>Библиотека МГТУ имеет доступ к </a:t>
            </a:r>
            <a:r>
              <a:rPr lang="ru-RU" sz="2000" b="1" dirty="0" smtClean="0">
                <a:solidFill>
                  <a:srgbClr val="FF0000"/>
                </a:solidFill>
                <a:latin typeface="Tahoma" pitchFamily="34" charset="0"/>
                <a:cs typeface="Tahoma" pitchFamily="34" charset="0"/>
              </a:rPr>
              <a:t>УИС РОССИЯ </a:t>
            </a:r>
            <a:r>
              <a:rPr lang="ru-RU" sz="2000" b="1" dirty="0" smtClean="0">
                <a:solidFill>
                  <a:srgbClr val="002060"/>
                </a:solidFill>
                <a:latin typeface="Tahoma" pitchFamily="34" charset="0"/>
                <a:cs typeface="Tahoma" pitchFamily="34" charset="0"/>
              </a:rPr>
              <a:t>по IP-адресу, предоставляя логин и пароль для входа в систему ее пользователям. </a:t>
            </a:r>
          </a:p>
          <a:p>
            <a:pPr indent="457200" algn="just">
              <a:buFont typeface="Wingdings" pitchFamily="2" charset="2"/>
              <a:buChar char="v"/>
            </a:pPr>
            <a:r>
              <a:rPr lang="ru-RU" sz="2000" b="1" dirty="0" smtClean="0">
                <a:solidFill>
                  <a:srgbClr val="002060"/>
                </a:solidFill>
                <a:latin typeface="Tahoma" pitchFamily="34" charset="0"/>
                <a:cs typeface="Tahoma" pitchFamily="34" charset="0"/>
              </a:rPr>
              <a:t>По всем вопросам обращайтесь в зал электронных и информационных ресурсов библиотеки МГТУ (227-В)</a:t>
            </a:r>
            <a:endParaRPr lang="ru-RU" sz="2000" b="1" dirty="0">
              <a:solidFill>
                <a:srgbClr val="002060"/>
              </a:solidFill>
              <a:latin typeface="Tahoma" pitchFamily="34" charset="0"/>
              <a:cs typeface="Tahoma" pitchFamily="34" charset="0"/>
            </a:endParaRPr>
          </a:p>
        </p:txBody>
      </p:sp>
      <p:pic>
        <p:nvPicPr>
          <p:cNvPr id="4" name="Рисунок 3"/>
          <p:cNvPicPr/>
          <p:nvPr/>
        </p:nvPicPr>
        <p:blipFill>
          <a:blip r:embed="rId2" cstate="print"/>
          <a:srcRect/>
          <a:stretch>
            <a:fillRect/>
          </a:stretch>
        </p:blipFill>
        <p:spPr bwMode="auto">
          <a:xfrm>
            <a:off x="1558223" y="2600772"/>
            <a:ext cx="5429288" cy="33575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srcRect l="24829" t="13686" r="25061" b="76268"/>
          <a:stretch>
            <a:fillRect/>
          </a:stretch>
        </p:blipFill>
        <p:spPr bwMode="auto">
          <a:xfrm>
            <a:off x="2786050" y="142852"/>
            <a:ext cx="3571900" cy="1214446"/>
          </a:xfrm>
          <a:prstGeom prst="rect">
            <a:avLst/>
          </a:prstGeom>
          <a:ln>
            <a:noFill/>
          </a:ln>
          <a:effectLst>
            <a:softEdge rad="112500"/>
          </a:effectLst>
        </p:spPr>
      </p:pic>
      <p:sp>
        <p:nvSpPr>
          <p:cNvPr id="5" name="Прямоугольник 4"/>
          <p:cNvSpPr/>
          <p:nvPr/>
        </p:nvSpPr>
        <p:spPr>
          <a:xfrm>
            <a:off x="285720" y="1428736"/>
            <a:ext cx="8429684" cy="4401205"/>
          </a:xfrm>
          <a:prstGeom prst="rect">
            <a:avLst/>
          </a:prstGeom>
        </p:spPr>
        <p:txBody>
          <a:bodyPr wrap="square">
            <a:spAutoFit/>
          </a:bodyPr>
          <a:lstStyle/>
          <a:p>
            <a:pPr indent="457200" algn="just"/>
            <a:endParaRPr lang="en-US" b="1" dirty="0" smtClean="0">
              <a:solidFill>
                <a:schemeClr val="accent4"/>
              </a:solidFill>
              <a:latin typeface="Tahoma" pitchFamily="34" charset="0"/>
              <a:cs typeface="Tahoma" pitchFamily="34" charset="0"/>
            </a:endParaRPr>
          </a:p>
          <a:p>
            <a:pPr indent="457200" algn="ctr"/>
            <a:r>
              <a:rPr lang="ru-RU" sz="2800" b="1" dirty="0" smtClean="0">
                <a:solidFill>
                  <a:srgbClr val="FF0000"/>
                </a:solidFill>
                <a:latin typeface="Monotype Corsiva" pitchFamily="66" charset="0"/>
                <a:cs typeface="Tahoma" pitchFamily="34" charset="0"/>
              </a:rPr>
              <a:t>Университетская </a:t>
            </a:r>
            <a:r>
              <a:rPr lang="ru-RU" sz="2800" b="1" dirty="0">
                <a:solidFill>
                  <a:srgbClr val="FF0000"/>
                </a:solidFill>
                <a:latin typeface="Monotype Corsiva" pitchFamily="66" charset="0"/>
                <a:cs typeface="Tahoma" pitchFamily="34" charset="0"/>
              </a:rPr>
              <a:t>информационная система РОССИЯ </a:t>
            </a:r>
            <a:r>
              <a:rPr lang="ru-RU" b="1" dirty="0">
                <a:solidFill>
                  <a:schemeClr val="accent4">
                    <a:lumMod val="75000"/>
                  </a:schemeClr>
                </a:solidFill>
                <a:latin typeface="Tahoma" pitchFamily="34" charset="0"/>
                <a:cs typeface="Tahoma" pitchFamily="34" charset="0"/>
              </a:rPr>
              <a:t>(УИС РОССИЯ) создана и целенаправленно развивается как тематическая электронная библиотека и база для исследований и учебных курсов в области экономики, управления, социологии, лингвистики, философии, филологии, международных отношений и других гуманитарных наук. УИС РОССИЯ поддерживается на базе Научно-исследовательского вычислительного центра МГУ имени М.В. Ломоносова и с 2000 года открыта для коллективного доступа. Доступ к УИС РОССИЯ бесплатно, но по обращению Руководителя и предварительной регистрации, предоставляется всем образовательным и научным учреждениям, государственным и негосударственным некоммерческим организациям и публичным библиотекам по IP-адресам, а также специалистам по индивидуальной регистрации.</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714356"/>
            <a:ext cx="9144000" cy="4647426"/>
          </a:xfrm>
          <a:prstGeom prst="rect">
            <a:avLst/>
          </a:prstGeom>
        </p:spPr>
        <p:txBody>
          <a:bodyPr wrap="square">
            <a:spAutoFit/>
          </a:bodyPr>
          <a:lstStyle/>
          <a:p>
            <a:pPr algn="just"/>
            <a:endParaRPr lang="en-US" sz="1600" b="1" dirty="0" smtClean="0">
              <a:latin typeface="Tahoma" pitchFamily="34" charset="0"/>
              <a:cs typeface="Tahoma" pitchFamily="34" charset="0"/>
            </a:endParaRPr>
          </a:p>
          <a:p>
            <a:pPr algn="just"/>
            <a:endParaRPr lang="en-US" sz="1600" b="1" dirty="0">
              <a:latin typeface="Tahoma" pitchFamily="34" charset="0"/>
              <a:cs typeface="Tahoma" pitchFamily="34" charset="0"/>
            </a:endParaRPr>
          </a:p>
          <a:p>
            <a:pPr indent="457200" algn="ctr"/>
            <a:r>
              <a:rPr lang="ru-RU" sz="2400" b="1" dirty="0" smtClean="0">
                <a:solidFill>
                  <a:srgbClr val="FF0000"/>
                </a:solidFill>
                <a:latin typeface="Monotype Corsiva" pitchFamily="66" charset="0"/>
                <a:cs typeface="Tahoma" pitchFamily="34" charset="0"/>
              </a:rPr>
              <a:t>УИС </a:t>
            </a:r>
            <a:r>
              <a:rPr lang="ru-RU" sz="2400" b="1" dirty="0">
                <a:solidFill>
                  <a:srgbClr val="FF0000"/>
                </a:solidFill>
                <a:latin typeface="Monotype Corsiva" pitchFamily="66" charset="0"/>
                <a:cs typeface="Tahoma" pitchFamily="34" charset="0"/>
              </a:rPr>
              <a:t>РОССИЯ </a:t>
            </a:r>
            <a:r>
              <a:rPr lang="en-US" sz="2400" b="1" dirty="0" smtClean="0">
                <a:solidFill>
                  <a:srgbClr val="FF0000"/>
                </a:solidFill>
                <a:latin typeface="Monotype Corsiva" pitchFamily="66" charset="0"/>
                <a:cs typeface="Tahoma" pitchFamily="34" charset="0"/>
              </a:rPr>
              <a:t> </a:t>
            </a:r>
            <a:r>
              <a:rPr lang="ru-RU" sz="1600" b="1" dirty="0" smtClean="0">
                <a:solidFill>
                  <a:schemeClr val="accent4">
                    <a:lumMod val="75000"/>
                  </a:schemeClr>
                </a:solidFill>
                <a:latin typeface="Tahoma" pitchFamily="34" charset="0"/>
                <a:cs typeface="Tahoma" pitchFamily="34" charset="0"/>
              </a:rPr>
              <a:t>формируется </a:t>
            </a:r>
            <a:r>
              <a:rPr lang="ru-RU" sz="1600" b="1" dirty="0">
                <a:solidFill>
                  <a:schemeClr val="accent4">
                    <a:lumMod val="75000"/>
                  </a:schemeClr>
                </a:solidFill>
                <a:latin typeface="Tahoma" pitchFamily="34" charset="0"/>
                <a:cs typeface="Tahoma" pitchFamily="34" charset="0"/>
              </a:rPr>
              <a:t>из электронных версий первоисточников по прямым Соглашениям о сотрудничестве между НИВЦ МГУ и правообладателями ресурсов, включает свыше 100 представленных в ретроспективе и обновляемых на регулярной основе коллекций - нормативные документы федерального уровня (законы, указы и распоряжения президента, постановления правительства); стенограммы пленарных заседаний и постановления Государственной Думы Федерального Собрания РФ; международные договоры РФ; статистические сборники Федеральной службы государственной статистики (Росстата); публикации Минфина и Федерального казначейства, других ведомств; мониторинги министерств; аналитические доклады, публикации и статистические массивы российских и международных исследовательских центров; научные издания –«Социологический журнал», «Проблемы прогнозирования», «</a:t>
            </a:r>
            <a:r>
              <a:rPr lang="ru-RU" sz="1600" b="1" dirty="0" err="1">
                <a:solidFill>
                  <a:schemeClr val="accent4">
                    <a:lumMod val="75000"/>
                  </a:schemeClr>
                </a:solidFill>
                <a:latin typeface="Tahoma" pitchFamily="34" charset="0"/>
                <a:cs typeface="Tahoma" pitchFamily="34" charset="0"/>
              </a:rPr>
              <a:t>Демоскоп</a:t>
            </a:r>
            <a:r>
              <a:rPr lang="ru-RU" sz="1600" b="1" dirty="0">
                <a:solidFill>
                  <a:schemeClr val="accent4">
                    <a:lumMod val="75000"/>
                  </a:schemeClr>
                </a:solidFill>
                <a:latin typeface="Tahoma" pitchFamily="34" charset="0"/>
                <a:cs typeface="Tahoma" pitchFamily="34" charset="0"/>
              </a:rPr>
              <a:t>», «Квантиль», «Экономический журнал ГУ-ВШЭ» и другие; издания СМИ – газеты «Ведомости», «Известия», «Коммерсант», «Независимая газета», «Новая газета», «Поиск», журнал «Эксперт». Общий объем ресурса – около 3 млн. документов и свыше 350 000 статистических таблиц. </a:t>
            </a:r>
          </a:p>
        </p:txBody>
      </p:sp>
      <p:pic>
        <p:nvPicPr>
          <p:cNvPr id="3" name="Рисунок 2"/>
          <p:cNvPicPr/>
          <p:nvPr/>
        </p:nvPicPr>
        <p:blipFill>
          <a:blip r:embed="rId2" cstate="print"/>
          <a:srcRect l="24829" t="13686" r="25061" b="76268"/>
          <a:stretch>
            <a:fillRect/>
          </a:stretch>
        </p:blipFill>
        <p:spPr bwMode="auto">
          <a:xfrm>
            <a:off x="2928926" y="142852"/>
            <a:ext cx="3214710" cy="100013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cstate="print"/>
          <a:srcRect t="13321" r="1168" b="24088"/>
          <a:stretch>
            <a:fillRect/>
          </a:stretch>
        </p:blipFill>
        <p:spPr bwMode="auto">
          <a:xfrm>
            <a:off x="5072066" y="2500306"/>
            <a:ext cx="3634540" cy="3143272"/>
          </a:xfrm>
          <a:prstGeom prst="rect">
            <a:avLst/>
          </a:prstGeom>
          <a:ln>
            <a:noFill/>
          </a:ln>
          <a:effectLst>
            <a:outerShdw blurRad="292100" dist="139700" dir="2700000" algn="tl" rotWithShape="0">
              <a:srgbClr val="333333">
                <a:alpha val="65000"/>
              </a:srgbClr>
            </a:outerShdw>
          </a:effectLst>
        </p:spPr>
      </p:pic>
      <p:pic>
        <p:nvPicPr>
          <p:cNvPr id="3" name="Рисунок 2"/>
          <p:cNvPicPr/>
          <p:nvPr/>
        </p:nvPicPr>
        <p:blipFill>
          <a:blip r:embed="rId3" cstate="print"/>
          <a:srcRect l="24829" t="13686" r="25061" b="76268"/>
          <a:stretch>
            <a:fillRect/>
          </a:stretch>
        </p:blipFill>
        <p:spPr bwMode="auto">
          <a:xfrm>
            <a:off x="285720" y="285728"/>
            <a:ext cx="3143272" cy="1000132"/>
          </a:xfrm>
          <a:prstGeom prst="rect">
            <a:avLst/>
          </a:prstGeom>
          <a:ln>
            <a:noFill/>
          </a:ln>
          <a:effectLst>
            <a:softEdge rad="112500"/>
          </a:effectLst>
        </p:spPr>
      </p:pic>
      <p:sp>
        <p:nvSpPr>
          <p:cNvPr id="5" name="Прямоугольник 4"/>
          <p:cNvSpPr/>
          <p:nvPr/>
        </p:nvSpPr>
        <p:spPr>
          <a:xfrm>
            <a:off x="3571868" y="428605"/>
            <a:ext cx="5214974" cy="954107"/>
          </a:xfrm>
          <a:prstGeom prst="rect">
            <a:avLst/>
          </a:prstGeom>
        </p:spPr>
        <p:txBody>
          <a:bodyPr wrap="square">
            <a:spAutoFit/>
          </a:bodyPr>
          <a:lstStyle/>
          <a:p>
            <a:pPr indent="457200" algn="just">
              <a:buFont typeface="Wingdings" pitchFamily="2" charset="2"/>
              <a:buChar char="v"/>
            </a:pPr>
            <a:r>
              <a:rPr lang="ru-RU" sz="2800" b="1" dirty="0" smtClean="0">
                <a:solidFill>
                  <a:srgbClr val="FF0000"/>
                </a:solidFill>
                <a:latin typeface="Monotype Corsiva" pitchFamily="66" charset="0"/>
                <a:cs typeface="Tahoma" pitchFamily="34" charset="0"/>
              </a:rPr>
              <a:t>Поиск по базе предусматривает расширенную и простую формы</a:t>
            </a:r>
            <a:endParaRPr lang="ru-RU" sz="2800" b="1" dirty="0">
              <a:solidFill>
                <a:srgbClr val="FF0000"/>
              </a:solidFill>
              <a:latin typeface="Monotype Corsiva" pitchFamily="66" charset="0"/>
              <a:cs typeface="Tahoma" pitchFamily="34" charset="0"/>
            </a:endParaRPr>
          </a:p>
        </p:txBody>
      </p:sp>
      <p:sp>
        <p:nvSpPr>
          <p:cNvPr id="6" name="Прямоугольник 5"/>
          <p:cNvSpPr/>
          <p:nvPr/>
        </p:nvSpPr>
        <p:spPr>
          <a:xfrm>
            <a:off x="0" y="1928802"/>
            <a:ext cx="5072066" cy="2893100"/>
          </a:xfrm>
          <a:prstGeom prst="rect">
            <a:avLst/>
          </a:prstGeom>
        </p:spPr>
        <p:txBody>
          <a:bodyPr wrap="square">
            <a:spAutoFit/>
          </a:bodyPr>
          <a:lstStyle/>
          <a:p>
            <a:pPr indent="457200" algn="ctr">
              <a:buFont typeface="Wingdings" pitchFamily="2" charset="2"/>
              <a:buChar char="v"/>
            </a:pPr>
            <a:r>
              <a:rPr lang="ru-RU" sz="2800" b="1" dirty="0" smtClean="0">
                <a:solidFill>
                  <a:srgbClr val="FF0000"/>
                </a:solidFill>
                <a:latin typeface="Monotype Corsiva" pitchFamily="66" charset="0"/>
                <a:cs typeface="Tahoma" pitchFamily="34" charset="0"/>
              </a:rPr>
              <a:t>УИС Россия содержит коллекции документов:</a:t>
            </a:r>
          </a:p>
          <a:p>
            <a:endParaRPr lang="ru-RU" dirty="0" smtClean="0"/>
          </a:p>
          <a:p>
            <a:pPr>
              <a:buFont typeface="Wingdings" pitchFamily="2" charset="2"/>
              <a:buChar char="ü"/>
            </a:pPr>
            <a:r>
              <a:rPr lang="ru-RU" b="1" dirty="0" smtClean="0">
                <a:solidFill>
                  <a:srgbClr val="002060"/>
                </a:solidFill>
                <a:latin typeface="Tahoma" pitchFamily="34" charset="0"/>
                <a:cs typeface="Tahoma" pitchFamily="34" charset="0"/>
              </a:rPr>
              <a:t>Издания государственных органов</a:t>
            </a:r>
          </a:p>
          <a:p>
            <a:pPr>
              <a:buFont typeface="Wingdings" pitchFamily="2" charset="2"/>
              <a:buChar char="ü"/>
            </a:pPr>
            <a:r>
              <a:rPr lang="ru-RU" b="1" dirty="0" smtClean="0">
                <a:solidFill>
                  <a:srgbClr val="002060"/>
                </a:solidFill>
                <a:latin typeface="Tahoma" pitchFamily="34" charset="0"/>
                <a:cs typeface="Tahoma" pitchFamily="34" charset="0"/>
              </a:rPr>
              <a:t>Средства массовой информации</a:t>
            </a:r>
          </a:p>
          <a:p>
            <a:pPr>
              <a:buFont typeface="Wingdings" pitchFamily="2" charset="2"/>
              <a:buChar char="ü"/>
            </a:pPr>
            <a:r>
              <a:rPr lang="ru-RU" b="1" dirty="0" smtClean="0">
                <a:solidFill>
                  <a:srgbClr val="002060"/>
                </a:solidFill>
                <a:latin typeface="Tahoma" pitchFamily="34" charset="0"/>
                <a:cs typeface="Tahoma" pitchFamily="34" charset="0"/>
              </a:rPr>
              <a:t>Издания исследовательских центров</a:t>
            </a:r>
          </a:p>
          <a:p>
            <a:pPr>
              <a:buFont typeface="Wingdings" pitchFamily="2" charset="2"/>
              <a:buChar char="ü"/>
            </a:pPr>
            <a:r>
              <a:rPr lang="ru-RU" b="1" dirty="0" smtClean="0">
                <a:solidFill>
                  <a:srgbClr val="002060"/>
                </a:solidFill>
                <a:latin typeface="Tahoma" pitchFamily="34" charset="0"/>
                <a:cs typeface="Tahoma" pitchFamily="34" charset="0"/>
              </a:rPr>
              <a:t>Коллекции зарубежных</a:t>
            </a:r>
            <a:r>
              <a:rPr lang="en-US" b="1" dirty="0" smtClean="0">
                <a:solidFill>
                  <a:srgbClr val="002060"/>
                </a:solidFill>
                <a:latin typeface="Tahoma" pitchFamily="34" charset="0"/>
                <a:cs typeface="Tahoma" pitchFamily="34" charset="0"/>
              </a:rPr>
              <a:t> </a:t>
            </a:r>
            <a:r>
              <a:rPr lang="ru-RU" b="1" dirty="0" smtClean="0">
                <a:solidFill>
                  <a:srgbClr val="002060"/>
                </a:solidFill>
                <a:latin typeface="Tahoma" pitchFamily="34" charset="0"/>
                <a:cs typeface="Tahoma" pitchFamily="34" charset="0"/>
              </a:rPr>
              <a:t>организаций</a:t>
            </a:r>
          </a:p>
          <a:p>
            <a:pPr>
              <a:buFont typeface="Wingdings" pitchFamily="2" charset="2"/>
              <a:buChar char="ü"/>
            </a:pPr>
            <a:r>
              <a:rPr lang="ru-RU" b="1" dirty="0" err="1" smtClean="0">
                <a:solidFill>
                  <a:srgbClr val="002060"/>
                </a:solidFill>
                <a:latin typeface="Tahoma" pitchFamily="34" charset="0"/>
                <a:cs typeface="Tahoma" pitchFamily="34" charset="0"/>
              </a:rPr>
              <a:t>СоциоНет</a:t>
            </a:r>
            <a:endParaRPr lang="ru-RU" b="1" dirty="0" smtClean="0">
              <a:solidFill>
                <a:srgbClr val="002060"/>
              </a:solidFill>
              <a:latin typeface="Tahoma" pitchFamily="34" charset="0"/>
              <a:cs typeface="Tahoma" pitchFamily="34" charset="0"/>
            </a:endParaRPr>
          </a:p>
          <a:p>
            <a:pPr>
              <a:buFont typeface="Wingdings" pitchFamily="2" charset="2"/>
              <a:buChar char="ü"/>
            </a:pPr>
            <a:r>
              <a:rPr lang="ru-RU" b="1" dirty="0" smtClean="0">
                <a:solidFill>
                  <a:srgbClr val="002060"/>
                </a:solidFill>
                <a:latin typeface="Tahoma" pitchFamily="34" charset="0"/>
                <a:cs typeface="Tahoma" pitchFamily="34" charset="0"/>
              </a:rPr>
              <a:t>Социологические данные</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1214422"/>
            <a:ext cx="8215370" cy="1200329"/>
          </a:xfrm>
          <a:prstGeom prst="rect">
            <a:avLst/>
          </a:prstGeom>
        </p:spPr>
        <p:txBody>
          <a:bodyPr wrap="square">
            <a:spAutoFit/>
          </a:bodyPr>
          <a:lstStyle/>
          <a:p>
            <a:endParaRPr lang="ru-RU" dirty="0" smtClean="0"/>
          </a:p>
          <a:p>
            <a:pPr>
              <a:buFont typeface="Wingdings" pitchFamily="2" charset="2"/>
              <a:buChar char="ü"/>
            </a:pPr>
            <a:endParaRPr lang="ru-RU" dirty="0" smtClean="0"/>
          </a:p>
          <a:p>
            <a:pPr>
              <a:buFont typeface="Wingdings" pitchFamily="2" charset="2"/>
              <a:buChar char="ü"/>
            </a:pPr>
            <a:endParaRPr lang="ru-RU" dirty="0" smtClean="0"/>
          </a:p>
          <a:p>
            <a:pPr>
              <a:buFont typeface="Wingdings" pitchFamily="2" charset="2"/>
              <a:buChar char="ü"/>
            </a:pPr>
            <a:endParaRPr lang="ru-RU" dirty="0"/>
          </a:p>
        </p:txBody>
      </p:sp>
      <p:pic>
        <p:nvPicPr>
          <p:cNvPr id="3" name="Рисунок 2"/>
          <p:cNvPicPr/>
          <p:nvPr/>
        </p:nvPicPr>
        <p:blipFill>
          <a:blip r:embed="rId2" cstate="print"/>
          <a:srcRect l="24829" t="13686" r="25061" b="76268"/>
          <a:stretch>
            <a:fillRect/>
          </a:stretch>
        </p:blipFill>
        <p:spPr bwMode="auto">
          <a:xfrm>
            <a:off x="6072198" y="71414"/>
            <a:ext cx="2902648" cy="928694"/>
          </a:xfrm>
          <a:prstGeom prst="rect">
            <a:avLst/>
          </a:prstGeom>
          <a:ln>
            <a:noFill/>
          </a:ln>
          <a:effectLst>
            <a:softEdge rad="112500"/>
          </a:effectLst>
        </p:spPr>
      </p:pic>
      <p:graphicFrame>
        <p:nvGraphicFramePr>
          <p:cNvPr id="4" name="Таблица 3"/>
          <p:cNvGraphicFramePr>
            <a:graphicFrameLocks noGrp="1"/>
          </p:cNvGraphicFramePr>
          <p:nvPr/>
        </p:nvGraphicFramePr>
        <p:xfrm>
          <a:off x="4267200" y="3323844"/>
          <a:ext cx="609600" cy="210312"/>
        </p:xfrm>
        <a:graphic>
          <a:graphicData uri="http://schemas.openxmlformats.org/drawingml/2006/table">
            <a:tbl>
              <a:tblPr/>
              <a:tblGrid>
                <a:gridCol w="609600"/>
              </a:tblGrid>
              <a:tr h="0">
                <a:tc>
                  <a:txBody>
                    <a:bodyPr/>
                    <a:lstStyle/>
                    <a:p>
                      <a:pPr marL="25400" marR="25400" indent="152400" algn="just">
                        <a:lnSpc>
                          <a:spcPct val="115000"/>
                        </a:lnSpc>
                        <a:spcBef>
                          <a:spcPts val="200"/>
                        </a:spcBef>
                        <a:spcAft>
                          <a:spcPts val="200"/>
                        </a:spcAft>
                      </a:pPr>
                      <a:endParaRPr lang="ru-RU" sz="1200" dirty="0">
                        <a:latin typeface="Times New Roman"/>
                        <a:ea typeface="Times New Roman"/>
                        <a:cs typeface="Times New Roman"/>
                      </a:endParaRPr>
                    </a:p>
                  </a:txBody>
                  <a:tcPr marL="0" marR="0" marT="0" marB="0" anchor="ctr">
                    <a:lnL>
                      <a:noFill/>
                    </a:lnL>
                    <a:lnR>
                      <a:noFill/>
                    </a:lnR>
                    <a:lnT>
                      <a:noFill/>
                    </a:lnT>
                    <a:lnB>
                      <a:noFill/>
                    </a:lnB>
                  </a:tcPr>
                </a:tc>
              </a:tr>
            </a:tbl>
          </a:graphicData>
        </a:graphic>
      </p:graphicFrame>
      <p:sp>
        <p:nvSpPr>
          <p:cNvPr id="2050" name="Rectangle 2"/>
          <p:cNvSpPr>
            <a:spLocks noChangeArrowheads="1"/>
          </p:cNvSpPr>
          <p:nvPr/>
        </p:nvSpPr>
        <p:spPr bwMode="auto">
          <a:xfrm>
            <a:off x="1142976" y="285728"/>
            <a:ext cx="507209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52400" algn="ctr" defTabSz="914400" rtl="0" eaLnBrk="1" fontAlgn="base" latinLnBrk="0" hangingPunct="1">
              <a:lnSpc>
                <a:spcPct val="100000"/>
              </a:lnSpc>
              <a:spcBef>
                <a:spcPct val="0"/>
              </a:spcBef>
              <a:spcAft>
                <a:spcPct val="0"/>
              </a:spcAft>
              <a:buClrTx/>
              <a:buSzTx/>
              <a:buFontTx/>
              <a:buNone/>
              <a:tabLst/>
            </a:pPr>
            <a:r>
              <a:rPr lang="ru-RU" sz="2400" b="1" dirty="0" smtClean="0">
                <a:solidFill>
                  <a:srgbClr val="FF0000"/>
                </a:solidFill>
                <a:latin typeface="Monotype Corsiva" pitchFamily="66" charset="0"/>
                <a:ea typeface="Times New Roman" pitchFamily="18" charset="0"/>
                <a:cs typeface="Times New Roman" pitchFamily="18" charset="0"/>
              </a:rPr>
              <a:t>Р</a:t>
            </a:r>
            <a:r>
              <a:rPr kumimoji="0" lang="ru-RU" sz="2400" b="1" i="0" u="none" strike="noStrike" cap="none" normalizeH="0" baseline="0" dirty="0" smtClean="0">
                <a:ln>
                  <a:noFill/>
                </a:ln>
                <a:solidFill>
                  <a:srgbClr val="FF0000"/>
                </a:solidFill>
                <a:effectLst/>
                <a:latin typeface="Monotype Corsiva" pitchFamily="66" charset="0"/>
                <a:ea typeface="Times New Roman" pitchFamily="18" charset="0"/>
                <a:cs typeface="Times New Roman" pitchFamily="18" charset="0"/>
              </a:rPr>
              <a:t>аздел</a:t>
            </a:r>
            <a:r>
              <a:rPr kumimoji="0" lang="ru-RU" sz="2400" b="1" i="0" u="none" strike="noStrike" cap="none" normalizeH="0" dirty="0" smtClean="0">
                <a:ln>
                  <a:noFill/>
                </a:ln>
                <a:solidFill>
                  <a:srgbClr val="FF0000"/>
                </a:solidFill>
                <a:effectLst/>
                <a:latin typeface="Monotype Corsiva" pitchFamily="66" charset="0"/>
                <a:ea typeface="Times New Roman" pitchFamily="18" charset="0"/>
                <a:cs typeface="Times New Roman" pitchFamily="18" charset="0"/>
              </a:rPr>
              <a:t> </a:t>
            </a:r>
            <a:r>
              <a:rPr kumimoji="0" lang="ru-RU" sz="2400" b="1" i="0" u="none" strike="noStrike" cap="none" normalizeH="0" baseline="0" dirty="0" smtClean="0">
                <a:ln>
                  <a:noFill/>
                </a:ln>
                <a:solidFill>
                  <a:srgbClr val="FF0000"/>
                </a:solidFill>
                <a:effectLst/>
                <a:latin typeface="Monotype Corsiva" pitchFamily="66" charset="0"/>
                <a:ea typeface="Times New Roman" pitchFamily="18" charset="0"/>
                <a:cs typeface="Times New Roman" pitchFamily="18" charset="0"/>
              </a:rPr>
              <a:t> </a:t>
            </a:r>
          </a:p>
          <a:p>
            <a:pPr marL="0" marR="0" lvl="0" indent="15240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FF0000"/>
                </a:solidFill>
                <a:effectLst/>
                <a:latin typeface="Monotype Corsiva" pitchFamily="66" charset="0"/>
                <a:ea typeface="Times New Roman" pitchFamily="18" charset="0"/>
                <a:cs typeface="Times New Roman" pitchFamily="18" charset="0"/>
              </a:rPr>
              <a:t>"Издания государственных органов"</a:t>
            </a:r>
            <a:endParaRPr kumimoji="0" lang="ru-RU" sz="2400" b="0" i="0" u="none" strike="noStrike" cap="none" normalizeH="0" baseline="0" dirty="0" smtClean="0">
              <a:ln>
                <a:noFill/>
              </a:ln>
              <a:solidFill>
                <a:srgbClr val="FF0000"/>
              </a:solidFill>
              <a:effectLst/>
              <a:latin typeface="Monotype Corsiva" pitchFamily="66" charset="0"/>
            </a:endParaRPr>
          </a:p>
        </p:txBody>
      </p:sp>
      <p:pic>
        <p:nvPicPr>
          <p:cNvPr id="2049" name="Рисунок 10" descr="Издания государственных органов"/>
          <p:cNvPicPr>
            <a:picLocks noChangeAspect="1" noChangeArrowheads="1"/>
          </p:cNvPicPr>
          <p:nvPr/>
        </p:nvPicPr>
        <p:blipFill>
          <a:blip r:embed="rId3" cstate="print"/>
          <a:srcRect/>
          <a:stretch>
            <a:fillRect/>
          </a:stretch>
        </p:blipFill>
        <p:spPr bwMode="auto">
          <a:xfrm>
            <a:off x="285720" y="214290"/>
            <a:ext cx="1000132" cy="10871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51" name="Rectangle 3"/>
          <p:cNvSpPr>
            <a:spLocks noChangeArrowheads="1"/>
          </p:cNvSpPr>
          <p:nvPr/>
        </p:nvSpPr>
        <p:spPr bwMode="auto">
          <a:xfrm>
            <a:off x="285720" y="1428736"/>
            <a:ext cx="8429684"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52400" algn="ctr" defTabSz="914400" rtl="0" eaLnBrk="0" fontAlgn="base" latinLnBrk="0" hangingPunct="0">
              <a:lnSpc>
                <a:spcPct val="100000"/>
              </a:lnSpc>
              <a:spcBef>
                <a:spcPct val="0"/>
              </a:spcBef>
              <a:spcAft>
                <a:spcPct val="0"/>
              </a:spcAft>
              <a:buClrTx/>
              <a:buSzTx/>
              <a:buFontTx/>
              <a:buNone/>
              <a:tabLst/>
            </a:pPr>
            <a:r>
              <a:rPr lang="ru-RU" sz="1600" b="1" dirty="0" smtClean="0">
                <a:solidFill>
                  <a:srgbClr val="002060"/>
                </a:solidFill>
                <a:latin typeface="Tahoma" pitchFamily="34" charset="0"/>
                <a:ea typeface="Times New Roman" pitchFamily="18" charset="0"/>
                <a:cs typeface="Tahoma" pitchFamily="34" charset="0"/>
              </a:rPr>
              <a:t>С</a:t>
            </a:r>
            <a:r>
              <a:rPr kumimoji="0" lang="ru-RU" sz="1600" b="1" i="0" u="none" strike="noStrike" cap="none" normalizeH="0" baseline="0" dirty="0" smtClean="0">
                <a:ln>
                  <a:noFill/>
                </a:ln>
                <a:solidFill>
                  <a:srgbClr val="002060"/>
                </a:solidFill>
                <a:effectLst/>
                <a:latin typeface="Tahoma" pitchFamily="34" charset="0"/>
                <a:ea typeface="Times New Roman" pitchFamily="18" charset="0"/>
                <a:cs typeface="Tahoma" pitchFamily="34" charset="0"/>
              </a:rPr>
              <a:t>одержит публикации органов государственной власти - коллекции официальных документов, статистические сборники, отчеты, аналитические доклады, мониторинги, тематические обзоры. Обновление по мере выхода изданий, для сборников Росстата - через 2 недели после публикации очередного сборника на сайте Росстата. </a:t>
            </a:r>
            <a:endParaRPr kumimoji="0" lang="ru-RU" sz="1600" b="1" i="0" u="none" strike="noStrike" cap="none" normalizeH="0" baseline="0" dirty="0" smtClean="0">
              <a:ln>
                <a:noFill/>
              </a:ln>
              <a:solidFill>
                <a:srgbClr val="002060"/>
              </a:solidFill>
              <a:effectLst/>
              <a:latin typeface="Tahoma" pitchFamily="34" charset="0"/>
              <a:cs typeface="Tahoma" pitchFamily="34" charset="0"/>
            </a:endParaRPr>
          </a:p>
        </p:txBody>
      </p:sp>
      <p:pic>
        <p:nvPicPr>
          <p:cNvPr id="8" name="Рисунок 7"/>
          <p:cNvPicPr/>
          <p:nvPr/>
        </p:nvPicPr>
        <p:blipFill>
          <a:blip r:embed="rId4" cstate="print"/>
          <a:srcRect l="1424" t="15694" r="21464" b="29005"/>
          <a:stretch>
            <a:fillRect/>
          </a:stretch>
        </p:blipFill>
        <p:spPr bwMode="auto">
          <a:xfrm>
            <a:off x="1214414" y="2928934"/>
            <a:ext cx="6929486" cy="321471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4267200" y="3323844"/>
          <a:ext cx="609600" cy="210312"/>
        </p:xfrm>
        <a:graphic>
          <a:graphicData uri="http://schemas.openxmlformats.org/drawingml/2006/table">
            <a:tbl>
              <a:tblPr/>
              <a:tblGrid>
                <a:gridCol w="609600"/>
              </a:tblGrid>
              <a:tr h="0">
                <a:tc>
                  <a:txBody>
                    <a:bodyPr/>
                    <a:lstStyle/>
                    <a:p>
                      <a:pPr marL="25400" marR="25400" indent="152400" algn="just">
                        <a:lnSpc>
                          <a:spcPct val="115000"/>
                        </a:lnSpc>
                        <a:spcBef>
                          <a:spcPts val="200"/>
                        </a:spcBef>
                        <a:spcAft>
                          <a:spcPts val="200"/>
                        </a:spcAft>
                      </a:pPr>
                      <a:endParaRPr lang="ru-RU" sz="1200" dirty="0">
                        <a:latin typeface="Times New Roman"/>
                        <a:ea typeface="Times New Roman"/>
                        <a:cs typeface="Times New Roman"/>
                      </a:endParaRPr>
                    </a:p>
                  </a:txBody>
                  <a:tcPr marL="0" marR="0" marT="0" marB="0" anchor="ctr">
                    <a:lnL>
                      <a:noFill/>
                    </a:lnL>
                    <a:lnR>
                      <a:noFill/>
                    </a:lnR>
                    <a:lnT>
                      <a:noFill/>
                    </a:lnT>
                    <a:lnB>
                      <a:noFill/>
                    </a:lnB>
                  </a:tcPr>
                </a:tc>
              </a:tr>
            </a:tbl>
          </a:graphicData>
        </a:graphic>
      </p:graphicFrame>
      <p:sp>
        <p:nvSpPr>
          <p:cNvPr id="17410" name="Rectangle 2"/>
          <p:cNvSpPr>
            <a:spLocks noChangeArrowheads="1"/>
          </p:cNvSpPr>
          <p:nvPr/>
        </p:nvSpPr>
        <p:spPr bwMode="auto">
          <a:xfrm>
            <a:off x="1142976" y="214290"/>
            <a:ext cx="514353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52400" algn="ctr" defTabSz="914400" rtl="0" eaLnBrk="1" fontAlgn="base" latinLnBrk="0" hangingPunct="1">
              <a:lnSpc>
                <a:spcPct val="100000"/>
              </a:lnSpc>
              <a:spcBef>
                <a:spcPct val="0"/>
              </a:spcBef>
              <a:spcAft>
                <a:spcPct val="0"/>
              </a:spcAft>
              <a:buClrTx/>
              <a:buSzTx/>
              <a:buFontTx/>
              <a:buNone/>
              <a:tabLst/>
            </a:pPr>
            <a:r>
              <a:rPr lang="ru-RU" sz="2800" b="1" dirty="0" smtClean="0">
                <a:solidFill>
                  <a:srgbClr val="FF0000"/>
                </a:solidFill>
                <a:latin typeface="Monotype Corsiva" pitchFamily="66" charset="0"/>
                <a:ea typeface="Times New Roman" pitchFamily="18" charset="0"/>
                <a:cs typeface="Times New Roman" pitchFamily="18" charset="0"/>
              </a:rPr>
              <a:t>Р</a:t>
            </a:r>
            <a:r>
              <a:rPr kumimoji="0" lang="ru-RU" sz="2800" b="1" i="0" u="none" strike="noStrike" cap="none" normalizeH="0" baseline="0" dirty="0" smtClean="0">
                <a:ln>
                  <a:noFill/>
                </a:ln>
                <a:solidFill>
                  <a:srgbClr val="FF0000"/>
                </a:solidFill>
                <a:effectLst/>
                <a:latin typeface="Monotype Corsiva" pitchFamily="66" charset="0"/>
                <a:ea typeface="Times New Roman" pitchFamily="18" charset="0"/>
                <a:cs typeface="Times New Roman" pitchFamily="18" charset="0"/>
              </a:rPr>
              <a:t>аздел </a:t>
            </a:r>
          </a:p>
          <a:p>
            <a:pPr marL="0" marR="0" lvl="0" indent="15240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FF0000"/>
                </a:solidFill>
                <a:effectLst/>
                <a:latin typeface="Monotype Corsiva" pitchFamily="66" charset="0"/>
                <a:ea typeface="Times New Roman" pitchFamily="18" charset="0"/>
                <a:cs typeface="Times New Roman" pitchFamily="18" charset="0"/>
              </a:rPr>
              <a:t>"Средства массовой информации"</a:t>
            </a:r>
            <a:endParaRPr kumimoji="0" lang="ru-RU" sz="2800" b="0" i="0" u="none" strike="noStrike" cap="none" normalizeH="0" baseline="0" dirty="0" smtClean="0">
              <a:ln>
                <a:noFill/>
              </a:ln>
              <a:solidFill>
                <a:srgbClr val="FF0000"/>
              </a:solidFill>
              <a:effectLst/>
              <a:latin typeface="Monotype Corsiva" pitchFamily="66" charset="0"/>
            </a:endParaRPr>
          </a:p>
        </p:txBody>
      </p:sp>
      <p:pic>
        <p:nvPicPr>
          <p:cNvPr id="17409" name="Рисунок 12" descr="Средства массовой информации"/>
          <p:cNvPicPr>
            <a:picLocks noChangeAspect="1" noChangeArrowheads="1"/>
          </p:cNvPicPr>
          <p:nvPr/>
        </p:nvPicPr>
        <p:blipFill>
          <a:blip r:embed="rId2" cstate="print"/>
          <a:srcRect/>
          <a:stretch>
            <a:fillRect/>
          </a:stretch>
        </p:blipFill>
        <p:spPr bwMode="auto">
          <a:xfrm>
            <a:off x="214282" y="214290"/>
            <a:ext cx="1338651" cy="9906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411" name="Rectangle 3"/>
          <p:cNvSpPr>
            <a:spLocks noChangeArrowheads="1"/>
          </p:cNvSpPr>
          <p:nvPr/>
        </p:nvSpPr>
        <p:spPr bwMode="auto">
          <a:xfrm>
            <a:off x="0" y="694727"/>
            <a:ext cx="9144000" cy="22159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52400" algn="just"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Constantia" pitchFamily="18" charset="0"/>
              <a:ea typeface="Times New Roman" pitchFamily="18" charset="0"/>
              <a:cs typeface="Times New Roman" pitchFamily="18" charset="0"/>
            </a:endParaRPr>
          </a:p>
          <a:p>
            <a:pPr marL="0" marR="0" lvl="0" indent="152400" algn="just" defTabSz="914400" rtl="0" eaLnBrk="0" fontAlgn="base" latinLnBrk="0" hangingPunct="0">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Constantia" pitchFamily="18" charset="0"/>
              <a:ea typeface="Times New Roman" pitchFamily="18" charset="0"/>
              <a:cs typeface="Times New Roman" pitchFamily="18" charset="0"/>
            </a:endParaRPr>
          </a:p>
          <a:p>
            <a:pPr marL="0" marR="0" lvl="0" indent="152400" algn="just" defTabSz="914400" rtl="0" eaLnBrk="0" fontAlgn="base" latinLnBrk="0" hangingPunct="0">
              <a:lnSpc>
                <a:spcPct val="100000"/>
              </a:lnSpc>
              <a:spcBef>
                <a:spcPct val="0"/>
              </a:spcBef>
              <a:spcAft>
                <a:spcPct val="0"/>
              </a:spcAft>
              <a:buClrTx/>
              <a:buSzTx/>
              <a:buFontTx/>
              <a:buNone/>
              <a:tabLst/>
            </a:pPr>
            <a:endParaRPr lang="ru-RU" sz="1400" b="1" dirty="0">
              <a:latin typeface="Constantia" pitchFamily="18" charset="0"/>
              <a:ea typeface="Times New Roman" pitchFamily="18" charset="0"/>
              <a:cs typeface="Times New Roman" pitchFamily="18" charset="0"/>
            </a:endParaRPr>
          </a:p>
          <a:p>
            <a:pPr marL="0" marR="0" lvl="0" indent="152400" algn="just" defTabSz="914400" rtl="0" eaLnBrk="0" fontAlgn="base" latinLnBrk="0" hangingPunct="0">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Constantia" pitchFamily="18" charset="0"/>
              <a:ea typeface="Times New Roman" pitchFamily="18" charset="0"/>
              <a:cs typeface="Times New Roman" pitchFamily="18" charset="0"/>
            </a:endParaRPr>
          </a:p>
          <a:p>
            <a:pPr marL="0" marR="0" lvl="0" indent="15240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2060"/>
                </a:solidFill>
                <a:effectLst/>
                <a:latin typeface="Tahoma" pitchFamily="34" charset="0"/>
                <a:ea typeface="Times New Roman" pitchFamily="18" charset="0"/>
                <a:cs typeface="Tahoma" pitchFamily="34" charset="0"/>
              </a:rPr>
              <a:t>Раздел</a:t>
            </a:r>
            <a:r>
              <a:rPr kumimoji="0" lang="ru-RU" sz="1600" b="1" i="0" u="none" strike="noStrike" cap="none" normalizeH="0" dirty="0" smtClean="0">
                <a:ln>
                  <a:noFill/>
                </a:ln>
                <a:solidFill>
                  <a:srgbClr val="002060"/>
                </a:solidFill>
                <a:effectLst/>
                <a:latin typeface="Tahoma" pitchFamily="34" charset="0"/>
                <a:ea typeface="Times New Roman" pitchFamily="18" charset="0"/>
                <a:cs typeface="Tahoma" pitchFamily="34" charset="0"/>
              </a:rPr>
              <a:t> </a:t>
            </a:r>
            <a:r>
              <a:rPr kumimoji="0" lang="ru-RU" sz="1600" b="1" i="0" u="none" strike="noStrike" cap="none" normalizeH="0" baseline="0" dirty="0" smtClean="0">
                <a:ln>
                  <a:noFill/>
                </a:ln>
                <a:solidFill>
                  <a:srgbClr val="002060"/>
                </a:solidFill>
                <a:effectLst/>
                <a:latin typeface="Tahoma" pitchFamily="34" charset="0"/>
                <a:ea typeface="Times New Roman" pitchFamily="18" charset="0"/>
                <a:cs typeface="Tahoma" pitchFamily="34" charset="0"/>
              </a:rPr>
              <a:t>включает электронные версии газет и журналов, содержит основную часть издания и все приложения. Обновление: ежедневное для газет "Известия", "Ведомости", "Комсомольская правда", "Независимая газета", еженедельное для газеты "АиФ", журнала "Эксперт", ежемесячное - для газеты "Поиск". </a:t>
            </a:r>
            <a:endParaRPr kumimoji="0" lang="ru-RU" sz="1600" b="1" i="0" u="none" strike="noStrike" cap="none" normalizeH="0" baseline="0" dirty="0" smtClean="0">
              <a:ln>
                <a:noFill/>
              </a:ln>
              <a:solidFill>
                <a:srgbClr val="002060"/>
              </a:solidFill>
              <a:effectLst/>
              <a:latin typeface="Tahoma" pitchFamily="34" charset="0"/>
              <a:cs typeface="Tahoma" pitchFamily="34" charset="0"/>
            </a:endParaRPr>
          </a:p>
          <a:p>
            <a:pPr marL="0" marR="0" lvl="0" indent="152400" algn="ctr" defTabSz="914400" rtl="0" eaLnBrk="0" fontAlgn="base" latinLnBrk="0" hangingPunct="0">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Constantia" pitchFamily="18" charset="0"/>
            </a:endParaRPr>
          </a:p>
        </p:txBody>
      </p:sp>
      <p:pic>
        <p:nvPicPr>
          <p:cNvPr id="6" name="Рисунок 5"/>
          <p:cNvPicPr/>
          <p:nvPr/>
        </p:nvPicPr>
        <p:blipFill>
          <a:blip r:embed="rId3" cstate="print"/>
          <a:srcRect l="24829" t="13686" r="25061" b="76268"/>
          <a:stretch>
            <a:fillRect/>
          </a:stretch>
        </p:blipFill>
        <p:spPr bwMode="auto">
          <a:xfrm>
            <a:off x="6169914" y="0"/>
            <a:ext cx="2974086" cy="1285884"/>
          </a:xfrm>
          <a:prstGeom prst="rect">
            <a:avLst/>
          </a:prstGeom>
          <a:ln>
            <a:noFill/>
          </a:ln>
          <a:effectLst>
            <a:softEdge rad="112500"/>
          </a:effectLst>
        </p:spPr>
      </p:pic>
      <p:pic>
        <p:nvPicPr>
          <p:cNvPr id="7" name="Рисунок 6"/>
          <p:cNvPicPr/>
          <p:nvPr/>
        </p:nvPicPr>
        <p:blipFill>
          <a:blip r:embed="rId4" cstate="print"/>
          <a:srcRect l="2348" t="25183" r="10680" b="25904"/>
          <a:stretch>
            <a:fillRect/>
          </a:stretch>
        </p:blipFill>
        <p:spPr bwMode="auto">
          <a:xfrm>
            <a:off x="1643042" y="2928934"/>
            <a:ext cx="6286544" cy="328614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428596" y="1573871"/>
            <a:ext cx="821537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5240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2060"/>
                </a:solidFill>
                <a:effectLst/>
                <a:latin typeface="Tahoma" pitchFamily="34" charset="0"/>
                <a:ea typeface="Times New Roman" pitchFamily="18" charset="0"/>
                <a:cs typeface="Tahoma" pitchFamily="34" charset="0"/>
              </a:rPr>
              <a:t>содержит монографии, регулярные публикации, тематические доклады, обзоры, прогнозы и базы данных ведущих аналитических центров по экономике и социологии. Документы, включающие статистические таблицы, дополнены приложениями, в которых таблицы доступны в формате MS </a:t>
            </a:r>
            <a:r>
              <a:rPr kumimoji="0" lang="ru-RU" sz="1600" b="1" i="0" u="none" strike="noStrike" cap="none" normalizeH="0" baseline="0" dirty="0" err="1" smtClean="0">
                <a:ln>
                  <a:noFill/>
                </a:ln>
                <a:solidFill>
                  <a:srgbClr val="002060"/>
                </a:solidFill>
                <a:effectLst/>
                <a:latin typeface="Tahoma" pitchFamily="34" charset="0"/>
                <a:ea typeface="Times New Roman" pitchFamily="18" charset="0"/>
                <a:cs typeface="Tahoma" pitchFamily="34" charset="0"/>
              </a:rPr>
              <a:t>Excel</a:t>
            </a:r>
            <a:r>
              <a:rPr kumimoji="0" lang="ru-RU" sz="1600" b="1" i="0" u="none" strike="noStrike" cap="none" normalizeH="0" baseline="0" dirty="0" smtClean="0">
                <a:ln>
                  <a:noFill/>
                </a:ln>
                <a:solidFill>
                  <a:srgbClr val="002060"/>
                </a:solidFill>
                <a:effectLst/>
                <a:latin typeface="Tahoma" pitchFamily="34" charset="0"/>
                <a:ea typeface="Times New Roman" pitchFamily="18" charset="0"/>
                <a:cs typeface="Tahoma" pitchFamily="34" charset="0"/>
              </a:rPr>
              <a:t>. Обновление по мере выхода публикаций. </a:t>
            </a:r>
          </a:p>
        </p:txBody>
      </p:sp>
      <p:pic>
        <p:nvPicPr>
          <p:cNvPr id="3" name="Рисунок 2"/>
          <p:cNvPicPr/>
          <p:nvPr/>
        </p:nvPicPr>
        <p:blipFill>
          <a:blip r:embed="rId2" cstate="print"/>
          <a:srcRect l="24829" t="13686" r="25061" b="76268"/>
          <a:stretch>
            <a:fillRect/>
          </a:stretch>
        </p:blipFill>
        <p:spPr bwMode="auto">
          <a:xfrm>
            <a:off x="5715008" y="142852"/>
            <a:ext cx="3188400" cy="1071570"/>
          </a:xfrm>
          <a:prstGeom prst="rect">
            <a:avLst/>
          </a:prstGeom>
          <a:ln>
            <a:noFill/>
          </a:ln>
          <a:effectLst>
            <a:softEdge rad="112500"/>
          </a:effectLst>
        </p:spPr>
      </p:pic>
      <p:pic>
        <p:nvPicPr>
          <p:cNvPr id="4" name="Рисунок 3"/>
          <p:cNvPicPr/>
          <p:nvPr/>
        </p:nvPicPr>
        <p:blipFill>
          <a:blip r:embed="rId3" cstate="print"/>
          <a:srcRect l="2040" t="30657" r="23518" b="23350"/>
          <a:stretch>
            <a:fillRect/>
          </a:stretch>
        </p:blipFill>
        <p:spPr bwMode="auto">
          <a:xfrm>
            <a:off x="1714480" y="3071810"/>
            <a:ext cx="6286544" cy="2750638"/>
          </a:xfrm>
          <a:prstGeom prst="rect">
            <a:avLst/>
          </a:prstGeom>
          <a:ln>
            <a:noFill/>
          </a:ln>
          <a:effectLst>
            <a:outerShdw blurRad="292100" dist="139700" dir="2700000" algn="tl" rotWithShape="0">
              <a:srgbClr val="333333">
                <a:alpha val="65000"/>
              </a:srgbClr>
            </a:outerShdw>
          </a:effectLst>
        </p:spPr>
      </p:pic>
      <p:sp>
        <p:nvSpPr>
          <p:cNvPr id="5" name="Прямоугольник 4"/>
          <p:cNvSpPr/>
          <p:nvPr/>
        </p:nvSpPr>
        <p:spPr>
          <a:xfrm>
            <a:off x="0" y="285728"/>
            <a:ext cx="6429388" cy="1384995"/>
          </a:xfrm>
          <a:prstGeom prst="rect">
            <a:avLst/>
          </a:prstGeom>
        </p:spPr>
        <p:txBody>
          <a:bodyPr wrap="square">
            <a:spAutoFit/>
          </a:bodyPr>
          <a:lstStyle/>
          <a:p>
            <a:pPr lvl="0" indent="152400" algn="ctr" fontAlgn="base">
              <a:spcBef>
                <a:spcPct val="0"/>
              </a:spcBef>
              <a:spcAft>
                <a:spcPct val="0"/>
              </a:spcAft>
            </a:pPr>
            <a:r>
              <a:rPr lang="ru-RU" sz="2800" b="1" dirty="0" smtClean="0">
                <a:solidFill>
                  <a:srgbClr val="FF0000"/>
                </a:solidFill>
                <a:latin typeface="Monotype Corsiva" pitchFamily="66" charset="0"/>
                <a:ea typeface="Times New Roman" pitchFamily="18" charset="0"/>
              </a:rPr>
              <a:t>Раздел </a:t>
            </a:r>
          </a:p>
          <a:p>
            <a:pPr lvl="0" indent="152400" algn="ctr" fontAlgn="base">
              <a:spcBef>
                <a:spcPct val="0"/>
              </a:spcBef>
              <a:spcAft>
                <a:spcPct val="0"/>
              </a:spcAft>
            </a:pPr>
            <a:r>
              <a:rPr lang="ru-RU" sz="2800" b="1" dirty="0" smtClean="0">
                <a:solidFill>
                  <a:srgbClr val="FF0000"/>
                </a:solidFill>
                <a:latin typeface="Monotype Corsiva" pitchFamily="66" charset="0"/>
                <a:ea typeface="Times New Roman" pitchFamily="18" charset="0"/>
              </a:rPr>
              <a:t>«Издания исследовательских  </a:t>
            </a:r>
          </a:p>
          <a:p>
            <a:pPr lvl="0" indent="152400" algn="ctr" fontAlgn="base">
              <a:spcBef>
                <a:spcPct val="0"/>
              </a:spcBef>
              <a:spcAft>
                <a:spcPct val="0"/>
              </a:spcAft>
            </a:pPr>
            <a:r>
              <a:rPr lang="ru-RU" sz="2800" b="1" dirty="0" smtClean="0">
                <a:solidFill>
                  <a:srgbClr val="FF0000"/>
                </a:solidFill>
                <a:latin typeface="Monotype Corsiva" pitchFamily="66" charset="0"/>
                <a:ea typeface="Times New Roman" pitchFamily="18" charset="0"/>
              </a:rPr>
              <a:t>центров»</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4267200" y="3323844"/>
          <a:ext cx="609600" cy="210312"/>
        </p:xfrm>
        <a:graphic>
          <a:graphicData uri="http://schemas.openxmlformats.org/drawingml/2006/table">
            <a:tbl>
              <a:tblPr/>
              <a:tblGrid>
                <a:gridCol w="609600"/>
              </a:tblGrid>
              <a:tr h="0">
                <a:tc>
                  <a:txBody>
                    <a:bodyPr/>
                    <a:lstStyle/>
                    <a:p>
                      <a:pPr marL="25400" marR="25400" indent="152400" algn="just">
                        <a:lnSpc>
                          <a:spcPct val="115000"/>
                        </a:lnSpc>
                        <a:spcBef>
                          <a:spcPts val="200"/>
                        </a:spcBef>
                        <a:spcAft>
                          <a:spcPts val="200"/>
                        </a:spcAft>
                      </a:pPr>
                      <a:endParaRPr lang="ru-RU" sz="1200" dirty="0">
                        <a:latin typeface="Times New Roman"/>
                        <a:ea typeface="Times New Roman"/>
                        <a:cs typeface="Times New Roman"/>
                      </a:endParaRPr>
                    </a:p>
                  </a:txBody>
                  <a:tcPr marL="0" marR="0" marT="0" marB="0" anchor="ctr">
                    <a:lnL>
                      <a:noFill/>
                    </a:lnL>
                    <a:lnR>
                      <a:noFill/>
                    </a:lnR>
                    <a:lnT>
                      <a:noFill/>
                    </a:lnT>
                    <a:lnB>
                      <a:noFill/>
                    </a:lnB>
                  </a:tcPr>
                </a:tc>
              </a:tr>
            </a:tbl>
          </a:graphicData>
        </a:graphic>
      </p:graphicFrame>
      <p:sp>
        <p:nvSpPr>
          <p:cNvPr id="19458" name="Rectangle 2"/>
          <p:cNvSpPr>
            <a:spLocks noChangeArrowheads="1"/>
          </p:cNvSpPr>
          <p:nvPr/>
        </p:nvSpPr>
        <p:spPr bwMode="auto">
          <a:xfrm>
            <a:off x="2143108" y="299462"/>
            <a:ext cx="4000528"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52400" algn="ctr" defTabSz="914400" rtl="0" eaLnBrk="1" fontAlgn="base" latinLnBrk="0" hangingPunct="1">
              <a:lnSpc>
                <a:spcPct val="100000"/>
              </a:lnSpc>
              <a:spcBef>
                <a:spcPct val="0"/>
              </a:spcBef>
              <a:spcAft>
                <a:spcPct val="0"/>
              </a:spcAft>
              <a:buClrTx/>
              <a:buSzTx/>
              <a:buFontTx/>
              <a:buNone/>
              <a:tabLst/>
            </a:pPr>
            <a:r>
              <a:rPr lang="ru-RU" sz="2800" b="1" dirty="0" smtClean="0">
                <a:solidFill>
                  <a:srgbClr val="FF0000"/>
                </a:solidFill>
                <a:latin typeface="Monotype Corsiva" pitchFamily="66" charset="0"/>
                <a:ea typeface="Times New Roman" pitchFamily="18" charset="0"/>
                <a:cs typeface="Times New Roman" pitchFamily="18" charset="0"/>
              </a:rPr>
              <a:t>Р</a:t>
            </a:r>
            <a:r>
              <a:rPr kumimoji="0" lang="ru-RU" sz="2800" b="1" i="0" u="none" strike="noStrike" cap="none" normalizeH="0" baseline="0" dirty="0" smtClean="0">
                <a:ln>
                  <a:noFill/>
                </a:ln>
                <a:solidFill>
                  <a:srgbClr val="FF0000"/>
                </a:solidFill>
                <a:effectLst/>
                <a:latin typeface="Monotype Corsiva" pitchFamily="66" charset="0"/>
                <a:ea typeface="Times New Roman" pitchFamily="18" charset="0"/>
                <a:cs typeface="Times New Roman" pitchFamily="18" charset="0"/>
              </a:rPr>
              <a:t>аздел "Научные издания"</a:t>
            </a:r>
            <a:endParaRPr kumimoji="0" lang="ru-RU" sz="2800" b="0" i="0" u="none" strike="noStrike" cap="none" normalizeH="0" baseline="0" dirty="0" smtClean="0">
              <a:ln>
                <a:noFill/>
              </a:ln>
              <a:solidFill>
                <a:srgbClr val="FF0000"/>
              </a:solidFill>
              <a:effectLst/>
              <a:latin typeface="Monotype Corsiva" pitchFamily="66" charset="0"/>
            </a:endParaRPr>
          </a:p>
        </p:txBody>
      </p:sp>
      <p:pic>
        <p:nvPicPr>
          <p:cNvPr id="19457" name="Рисунок 14" descr="Научные издания"/>
          <p:cNvPicPr>
            <a:picLocks noChangeAspect="1" noChangeArrowheads="1"/>
          </p:cNvPicPr>
          <p:nvPr/>
        </p:nvPicPr>
        <p:blipFill>
          <a:blip r:embed="rId2" cstate="print"/>
          <a:srcRect/>
          <a:stretch>
            <a:fillRect/>
          </a:stretch>
        </p:blipFill>
        <p:spPr bwMode="auto">
          <a:xfrm>
            <a:off x="285720" y="214290"/>
            <a:ext cx="1857388" cy="571504"/>
          </a:xfrm>
          <a:prstGeom prst="rect">
            <a:avLst/>
          </a:prstGeom>
          <a:ln>
            <a:noFill/>
          </a:ln>
          <a:effectLst>
            <a:outerShdw blurRad="190500" algn="tl" rotWithShape="0">
              <a:srgbClr val="000000">
                <a:alpha val="70000"/>
              </a:srgbClr>
            </a:outerShdw>
          </a:effectLst>
        </p:spPr>
      </p:pic>
      <p:sp>
        <p:nvSpPr>
          <p:cNvPr id="19459" name="Rectangle 3"/>
          <p:cNvSpPr>
            <a:spLocks noChangeArrowheads="1"/>
          </p:cNvSpPr>
          <p:nvPr/>
        </p:nvSpPr>
        <p:spPr bwMode="auto">
          <a:xfrm>
            <a:off x="500034" y="743702"/>
            <a:ext cx="8215370" cy="27084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52400" algn="l" defTabSz="914400" rtl="0" eaLnBrk="1" fontAlgn="base" latinLnBrk="0" hangingPunct="1">
              <a:lnSpc>
                <a:spcPct val="100000"/>
              </a:lnSpc>
              <a:spcBef>
                <a:spcPct val="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endParaRPr>
          </a:p>
          <a:p>
            <a:pPr marL="0" marR="0" lvl="0" indent="15240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Constantia" pitchFamily="18" charset="0"/>
              <a:ea typeface="Times New Roman" pitchFamily="18" charset="0"/>
              <a:cs typeface="Times New Roman" pitchFamily="18" charset="0"/>
            </a:endParaRPr>
          </a:p>
          <a:p>
            <a:pPr marL="0" marR="0" lvl="0" indent="152400" algn="just" defTabSz="914400" rtl="0" eaLnBrk="0" fontAlgn="base" latinLnBrk="0" hangingPunct="0">
              <a:lnSpc>
                <a:spcPct val="100000"/>
              </a:lnSpc>
              <a:spcBef>
                <a:spcPct val="0"/>
              </a:spcBef>
              <a:spcAft>
                <a:spcPct val="0"/>
              </a:spcAft>
              <a:buClrTx/>
              <a:buSzTx/>
              <a:buFontTx/>
              <a:buNone/>
              <a:tabLst/>
            </a:pPr>
            <a:r>
              <a:rPr lang="ru-RU" sz="1600" b="1" dirty="0" smtClean="0">
                <a:solidFill>
                  <a:srgbClr val="002060"/>
                </a:solidFill>
                <a:latin typeface="Tahoma" pitchFamily="34" charset="0"/>
                <a:ea typeface="Times New Roman" pitchFamily="18" charset="0"/>
                <a:cs typeface="Tahoma" pitchFamily="34" charset="0"/>
              </a:rPr>
              <a:t>в</a:t>
            </a:r>
            <a:r>
              <a:rPr kumimoji="0" lang="ru-RU" sz="1600" b="1" i="0" u="none" strike="noStrike" cap="none" normalizeH="0" baseline="0" dirty="0" smtClean="0">
                <a:ln>
                  <a:noFill/>
                </a:ln>
                <a:solidFill>
                  <a:srgbClr val="002060"/>
                </a:solidFill>
                <a:effectLst/>
                <a:latin typeface="Tahoma" pitchFamily="34" charset="0"/>
                <a:ea typeface="Times New Roman" pitchFamily="18" charset="0"/>
                <a:cs typeface="Tahoma" pitchFamily="34" charset="0"/>
              </a:rPr>
              <a:t>ключает электронные версии научных журналов "Социологический журнал", "Законодательство", "Проблемы прогнозирования", "Экономическая наука современной России", "Вестник МГУ" (представлены 11 серий по гуманитарным наукам). Представлены также тематические статьи по вопросам государственной бюджетной политики научных журналов "Вопросы экономики", "Федерализм" (архив). Обновление - по мере выхода номеров. Обновление статей журнала "Вопросы экономики" - один раз в год в конце года. </a:t>
            </a:r>
            <a:endParaRPr kumimoji="0" lang="ru-RU" sz="1600" b="1" i="0" u="none" strike="noStrike" cap="none" normalizeH="0" baseline="0" dirty="0" smtClean="0">
              <a:ln>
                <a:noFill/>
              </a:ln>
              <a:solidFill>
                <a:srgbClr val="002060"/>
              </a:solidFill>
              <a:effectLst/>
              <a:latin typeface="Tahoma" pitchFamily="34" charset="0"/>
              <a:cs typeface="Tahoma" pitchFamily="34" charset="0"/>
            </a:endParaRPr>
          </a:p>
          <a:p>
            <a:pPr marL="0" marR="0" lvl="0" indent="152400" algn="l"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Constantia" pitchFamily="18" charset="0"/>
            </a:endParaRPr>
          </a:p>
        </p:txBody>
      </p:sp>
      <p:pic>
        <p:nvPicPr>
          <p:cNvPr id="6" name="Рисунок 5"/>
          <p:cNvPicPr/>
          <p:nvPr/>
        </p:nvPicPr>
        <p:blipFill>
          <a:blip r:embed="rId3" cstate="print"/>
          <a:srcRect l="24829" t="13686" r="25061" b="76268"/>
          <a:stretch>
            <a:fillRect/>
          </a:stretch>
        </p:blipFill>
        <p:spPr bwMode="auto">
          <a:xfrm>
            <a:off x="6286512" y="71414"/>
            <a:ext cx="2643206" cy="1071546"/>
          </a:xfrm>
          <a:prstGeom prst="rect">
            <a:avLst/>
          </a:prstGeom>
          <a:ln>
            <a:noFill/>
          </a:ln>
          <a:effectLst>
            <a:softEdge rad="112500"/>
          </a:effectLst>
        </p:spPr>
      </p:pic>
      <p:pic>
        <p:nvPicPr>
          <p:cNvPr id="7" name="Рисунок 6"/>
          <p:cNvPicPr/>
          <p:nvPr/>
        </p:nvPicPr>
        <p:blipFill>
          <a:blip r:embed="rId4" cstate="print"/>
          <a:srcRect l="2451" t="33394" r="17495" b="15139"/>
          <a:stretch>
            <a:fillRect/>
          </a:stretch>
        </p:blipFill>
        <p:spPr bwMode="auto">
          <a:xfrm>
            <a:off x="1500166" y="3286124"/>
            <a:ext cx="7072362" cy="271464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a:blip r:embed="rId2" cstate="print"/>
          <a:srcRect l="24829" t="13686" r="25061" b="76268"/>
          <a:stretch>
            <a:fillRect/>
          </a:stretch>
        </p:blipFill>
        <p:spPr bwMode="auto">
          <a:xfrm>
            <a:off x="5857884" y="142852"/>
            <a:ext cx="3116962" cy="1143008"/>
          </a:xfrm>
          <a:prstGeom prst="rect">
            <a:avLst/>
          </a:prstGeom>
          <a:ln>
            <a:noFill/>
          </a:ln>
          <a:effectLst>
            <a:softEdge rad="112500"/>
          </a:effectLst>
        </p:spPr>
      </p:pic>
      <p:pic>
        <p:nvPicPr>
          <p:cNvPr id="4" name="Рисунок 3"/>
          <p:cNvPicPr/>
          <p:nvPr/>
        </p:nvPicPr>
        <p:blipFill>
          <a:blip r:embed="rId3" cstate="print"/>
          <a:srcRect l="2977" t="60611" r="31626" b="29585"/>
          <a:stretch>
            <a:fillRect/>
          </a:stretch>
        </p:blipFill>
        <p:spPr bwMode="auto">
          <a:xfrm>
            <a:off x="1500166" y="4214818"/>
            <a:ext cx="6572296" cy="1785950"/>
          </a:xfrm>
          <a:prstGeom prst="rect">
            <a:avLst/>
          </a:prstGeom>
          <a:ln>
            <a:noFill/>
          </a:ln>
          <a:effectLst>
            <a:outerShdw blurRad="292100" dist="139700" dir="2700000" algn="tl" rotWithShape="0">
              <a:srgbClr val="333333">
                <a:alpha val="65000"/>
              </a:srgbClr>
            </a:outerShdw>
          </a:effectLst>
        </p:spPr>
      </p:pic>
      <p:sp>
        <p:nvSpPr>
          <p:cNvPr id="5" name="Прямоугольник 4"/>
          <p:cNvSpPr/>
          <p:nvPr/>
        </p:nvSpPr>
        <p:spPr>
          <a:xfrm>
            <a:off x="214282" y="285728"/>
            <a:ext cx="5572132" cy="954107"/>
          </a:xfrm>
          <a:prstGeom prst="rect">
            <a:avLst/>
          </a:prstGeom>
        </p:spPr>
        <p:txBody>
          <a:bodyPr wrap="square">
            <a:spAutoFit/>
          </a:bodyPr>
          <a:lstStyle/>
          <a:p>
            <a:pPr lvl="0" indent="152400" algn="ctr" fontAlgn="base">
              <a:spcBef>
                <a:spcPct val="0"/>
              </a:spcBef>
              <a:spcAft>
                <a:spcPct val="0"/>
              </a:spcAft>
            </a:pPr>
            <a:r>
              <a:rPr lang="ru-RU" b="1" dirty="0" smtClean="0">
                <a:solidFill>
                  <a:srgbClr val="FF0000"/>
                </a:solidFill>
                <a:latin typeface="Monotype Corsiva" pitchFamily="66" charset="0"/>
                <a:ea typeface="Times New Roman" pitchFamily="18" charset="0"/>
              </a:rPr>
              <a:t> </a:t>
            </a:r>
            <a:r>
              <a:rPr lang="ru-RU" sz="2800" b="1" dirty="0" smtClean="0">
                <a:solidFill>
                  <a:srgbClr val="FF0000"/>
                </a:solidFill>
                <a:latin typeface="Monotype Corsiva" pitchFamily="66" charset="0"/>
                <a:ea typeface="Times New Roman" pitchFamily="18" charset="0"/>
              </a:rPr>
              <a:t>Раздел</a:t>
            </a:r>
          </a:p>
          <a:p>
            <a:pPr lvl="0" indent="152400" algn="ctr" fontAlgn="base">
              <a:spcBef>
                <a:spcPct val="0"/>
              </a:spcBef>
              <a:spcAft>
                <a:spcPct val="0"/>
              </a:spcAft>
            </a:pPr>
            <a:r>
              <a:rPr lang="ru-RU" sz="2800" b="1" dirty="0" smtClean="0">
                <a:solidFill>
                  <a:srgbClr val="FF0000"/>
                </a:solidFill>
                <a:latin typeface="Monotype Corsiva" pitchFamily="66" charset="0"/>
                <a:ea typeface="Times New Roman" pitchFamily="18" charset="0"/>
              </a:rPr>
              <a:t>«Коллекции зарубежных организаций»</a:t>
            </a:r>
            <a:endParaRPr lang="ru-RU" sz="2800" dirty="0"/>
          </a:p>
        </p:txBody>
      </p:sp>
      <p:sp>
        <p:nvSpPr>
          <p:cNvPr id="6" name="Прямоугольник 5"/>
          <p:cNvSpPr/>
          <p:nvPr/>
        </p:nvSpPr>
        <p:spPr>
          <a:xfrm>
            <a:off x="214282" y="1714488"/>
            <a:ext cx="8715436" cy="1815882"/>
          </a:xfrm>
          <a:prstGeom prst="rect">
            <a:avLst/>
          </a:prstGeom>
        </p:spPr>
        <p:txBody>
          <a:bodyPr wrap="square">
            <a:spAutoFit/>
          </a:bodyPr>
          <a:lstStyle/>
          <a:p>
            <a:pPr lvl="0" indent="152400" algn="ctr" eaLnBrk="0" fontAlgn="base" hangingPunct="0">
              <a:spcBef>
                <a:spcPct val="0"/>
              </a:spcBef>
              <a:spcAft>
                <a:spcPct val="0"/>
              </a:spcAft>
            </a:pPr>
            <a:r>
              <a:rPr lang="ru-RU" sz="1600" b="1" dirty="0" smtClean="0">
                <a:solidFill>
                  <a:srgbClr val="002060"/>
                </a:solidFill>
                <a:latin typeface="Tahoma" pitchFamily="34" charset="0"/>
                <a:ea typeface="Times New Roman" pitchFamily="18" charset="0"/>
                <a:cs typeface="Tahoma" pitchFamily="34" charset="0"/>
              </a:rPr>
              <a:t>Содержит публикации зарубежных университетов, исследовательских институтов, международных  организаций.</a:t>
            </a:r>
            <a:br>
              <a:rPr lang="ru-RU" sz="1600" b="1" dirty="0" smtClean="0">
                <a:solidFill>
                  <a:srgbClr val="002060"/>
                </a:solidFill>
                <a:latin typeface="Tahoma" pitchFamily="34" charset="0"/>
                <a:ea typeface="Times New Roman" pitchFamily="18" charset="0"/>
                <a:cs typeface="Tahoma" pitchFamily="34" charset="0"/>
              </a:rPr>
            </a:br>
            <a:r>
              <a:rPr lang="ru-RU" sz="1600" b="1" dirty="0" smtClean="0">
                <a:solidFill>
                  <a:srgbClr val="002060"/>
                </a:solidFill>
                <a:latin typeface="Tahoma" pitchFamily="34" charset="0"/>
                <a:ea typeface="Times New Roman" pitchFamily="18" charset="0"/>
                <a:cs typeface="Tahoma" pitchFamily="34" charset="0"/>
              </a:rPr>
              <a:t> Институтом по изучению России Университета Торонто, Канада предоставлена «Перепись населения СССР. </a:t>
            </a:r>
            <a:r>
              <a:rPr lang="ru-RU" sz="1600" b="1" smtClean="0">
                <a:solidFill>
                  <a:srgbClr val="002060"/>
                </a:solidFill>
                <a:latin typeface="Tahoma" pitchFamily="34" charset="0"/>
                <a:ea typeface="Times New Roman" pitchFamily="18" charset="0"/>
                <a:cs typeface="Tahoma" pitchFamily="34" charset="0"/>
              </a:rPr>
              <a:t>1939 года». </a:t>
            </a:r>
            <a:r>
              <a:rPr lang="ru-RU" sz="1600" b="1" dirty="0" smtClean="0">
                <a:solidFill>
                  <a:srgbClr val="002060"/>
                </a:solidFill>
                <a:latin typeface="Tahoma" pitchFamily="34" charset="0"/>
                <a:ea typeface="Times New Roman" pitchFamily="18" charset="0"/>
                <a:cs typeface="Tahoma" pitchFamily="34" charset="0"/>
              </a:rPr>
              <a:t/>
            </a:r>
            <a:br>
              <a:rPr lang="ru-RU" sz="1600" b="1" dirty="0" smtClean="0">
                <a:solidFill>
                  <a:srgbClr val="002060"/>
                </a:solidFill>
                <a:latin typeface="Tahoma" pitchFamily="34" charset="0"/>
                <a:ea typeface="Times New Roman" pitchFamily="18" charset="0"/>
                <a:cs typeface="Tahoma" pitchFamily="34" charset="0"/>
              </a:rPr>
            </a:br>
            <a:r>
              <a:rPr lang="ru-RU" sz="1600" b="1" dirty="0" smtClean="0">
                <a:solidFill>
                  <a:srgbClr val="002060"/>
                </a:solidFill>
                <a:latin typeface="Tahoma" pitchFamily="34" charset="0"/>
                <a:ea typeface="Times New Roman" pitchFamily="18" charset="0"/>
                <a:cs typeface="Tahoma" pitchFamily="34" charset="0"/>
              </a:rPr>
              <a:t>База данных «Здравоохранение. 30 стран» - Организацией экономического сотрудничества и развития.</a:t>
            </a:r>
            <a:br>
              <a:rPr lang="ru-RU" sz="1600" b="1" dirty="0" smtClean="0">
                <a:solidFill>
                  <a:srgbClr val="002060"/>
                </a:solidFill>
                <a:latin typeface="Tahoma" pitchFamily="34" charset="0"/>
                <a:ea typeface="Times New Roman" pitchFamily="18" charset="0"/>
                <a:cs typeface="Tahoma" pitchFamily="34" charset="0"/>
              </a:rPr>
            </a:br>
            <a:r>
              <a:rPr lang="ru-RU" sz="1600" b="1" dirty="0" smtClean="0">
                <a:solidFill>
                  <a:srgbClr val="002060"/>
                </a:solidFill>
                <a:latin typeface="Tahoma" pitchFamily="34" charset="0"/>
                <a:ea typeface="Times New Roman" pitchFamily="18" charset="0"/>
                <a:cs typeface="Tahoma" pitchFamily="34" charset="0"/>
              </a:rPr>
              <a:t>Интерфейс  и  поисковые средства  переведены  на  русский  язык. </a:t>
            </a:r>
            <a:endParaRPr lang="ru-RU" sz="1600" b="1" dirty="0" smtClean="0">
              <a:solidFill>
                <a:srgbClr val="002060"/>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498</TotalTime>
  <Words>803</Words>
  <Application>Microsoft Office PowerPoint</Application>
  <PresentationFormat>Экран (4:3)</PresentationFormat>
  <Paragraphs>57</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Открытая</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vector>
  </TitlesOfParts>
  <Company>MSTU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lishtvan</dc:creator>
  <cp:lastModifiedBy>filippovavv</cp:lastModifiedBy>
  <cp:revision>104</cp:revision>
  <dcterms:created xsi:type="dcterms:W3CDTF">2011-12-28T11:21:11Z</dcterms:created>
  <dcterms:modified xsi:type="dcterms:W3CDTF">2012-01-11T05:15:09Z</dcterms:modified>
</cp:coreProperties>
</file>